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76" r:id="rId3"/>
    <p:sldId id="266" r:id="rId4"/>
    <p:sldId id="267" r:id="rId5"/>
    <p:sldId id="258" r:id="rId6"/>
    <p:sldId id="259" r:id="rId7"/>
    <p:sldId id="260" r:id="rId8"/>
    <p:sldId id="261" r:id="rId9"/>
    <p:sldId id="269" r:id="rId10"/>
    <p:sldId id="264" r:id="rId11"/>
    <p:sldId id="275" r:id="rId12"/>
    <p:sldId id="270" r:id="rId13"/>
    <p:sldId id="271" r:id="rId14"/>
    <p:sldId id="272" r:id="rId15"/>
    <p:sldId id="262" r:id="rId16"/>
    <p:sldId id="273" r:id="rId17"/>
    <p:sldId id="26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801"/>
    <p:restoredTop sz="84381" autoAdjust="0"/>
  </p:normalViewPr>
  <p:slideViewPr>
    <p:cSldViewPr snapToGrid="0" snapToObjects="1">
      <p:cViewPr varScale="1">
        <p:scale>
          <a:sx n="80" d="100"/>
          <a:sy n="80" d="100"/>
        </p:scale>
        <p:origin x="1272" y="96"/>
      </p:cViewPr>
      <p:guideLst>
        <p:guide orient="horz" pos="2160"/>
        <p:guide pos="3840"/>
      </p:guideLst>
    </p:cSldViewPr>
  </p:slideViewPr>
  <p:notesTextViewPr>
    <p:cViewPr>
      <p:scale>
        <a:sx n="3" d="2"/>
        <a:sy n="3" d="2"/>
      </p:scale>
      <p:origin x="0" y="0"/>
    </p:cViewPr>
  </p:notesTextViewPr>
  <p:sorterViewPr>
    <p:cViewPr>
      <p:scale>
        <a:sx n="100" d="100"/>
        <a:sy n="100" d="100"/>
      </p:scale>
      <p:origin x="0" y="-28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BE5D00-D8E9-5C4C-B21D-0CE88DFCBCEB}" type="datetimeFigureOut">
              <a:rPr lang="en-US" smtClean="0"/>
              <a:t>5/17/2018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CFA7C0-8EC2-9F44-8B59-B1F42CA815C2}" type="slidenum">
              <a:rPr lang="en-US" smtClean="0"/>
              <a:t>‹#›</a:t>
            </a:fld>
            <a:endParaRPr lang="en-US"/>
          </a:p>
        </p:txBody>
      </p:sp>
    </p:spTree>
    <p:extLst>
      <p:ext uri="{BB962C8B-B14F-4D97-AF65-F5344CB8AC3E}">
        <p14:creationId xmlns:p14="http://schemas.microsoft.com/office/powerpoint/2010/main" val="32923439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4365354C-4495-4F07-9B0B-C0C4A2C2BD4B}" type="slidenum">
              <a:rPr lang="en-US" smtClean="0"/>
              <a:pPr/>
              <a:t>1</a:t>
            </a:fld>
            <a:endParaRPr lang="en-US"/>
          </a:p>
        </p:txBody>
      </p:sp>
    </p:spTree>
    <p:extLst>
      <p:ext uri="{BB962C8B-B14F-4D97-AF65-F5344CB8AC3E}">
        <p14:creationId xmlns:p14="http://schemas.microsoft.com/office/powerpoint/2010/main" val="696169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F467E0-3DA9-4DB5-AFD1-0FE797564B1A}" type="slidenum">
              <a:rPr lang="en-SG" smtClean="0"/>
              <a:t>11</a:t>
            </a:fld>
            <a:endParaRPr lang="en-SG"/>
          </a:p>
        </p:txBody>
      </p:sp>
    </p:spTree>
    <p:extLst>
      <p:ext uri="{BB962C8B-B14F-4D97-AF65-F5344CB8AC3E}">
        <p14:creationId xmlns:p14="http://schemas.microsoft.com/office/powerpoint/2010/main" val="933797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dirty="0"/>
          </a:p>
        </p:txBody>
      </p:sp>
      <p:sp>
        <p:nvSpPr>
          <p:cNvPr id="84995" name="Slide Number Placeholder 3"/>
          <p:cNvSpPr>
            <a:spLocks noGrp="1"/>
          </p:cNvSpPr>
          <p:nvPr>
            <p:ph type="sldNum" sz="quarter" idx="4294967295"/>
          </p:nvPr>
        </p:nvSpPr>
        <p:spPr bwMode="auto">
          <a:xfrm>
            <a:off x="3884614"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eaLnBrk="1" hangingPunct="1"/>
            <a:fld id="{5F9F3702-D5A1-AC42-8349-8B0DBD4596C1}" type="slidenum">
              <a:rPr lang="en-US"/>
              <a:pPr eaLnBrk="1" hangingPunct="1"/>
              <a:t>12</a:t>
            </a:fld>
            <a:endParaRPr lang="en-US"/>
          </a:p>
        </p:txBody>
      </p:sp>
    </p:spTree>
    <p:extLst>
      <p:ext uri="{BB962C8B-B14F-4D97-AF65-F5344CB8AC3E}">
        <p14:creationId xmlns:p14="http://schemas.microsoft.com/office/powerpoint/2010/main" val="2030364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Many</a:t>
            </a:r>
            <a:r>
              <a:rPr lang="en-US" baseline="0" dirty="0"/>
              <a:t> e</a:t>
            </a:r>
            <a:r>
              <a:rPr lang="en-US" dirty="0"/>
              <a:t>lderly have</a:t>
            </a:r>
            <a:r>
              <a:rPr lang="en-US" baseline="0" dirty="0"/>
              <a:t> difficulty swallowing pills</a:t>
            </a:r>
            <a:endParaRPr lang="en-US" dirty="0"/>
          </a:p>
          <a:p>
            <a:r>
              <a:rPr lang="en-US" dirty="0"/>
              <a:t>The </a:t>
            </a:r>
            <a:r>
              <a:rPr lang="en-US" dirty="0" err="1"/>
              <a:t>isotonix</a:t>
            </a:r>
            <a:r>
              <a:rPr lang="en-US" dirty="0"/>
              <a:t> delivery system</a:t>
            </a:r>
            <a:r>
              <a:rPr lang="en-US" baseline="0" dirty="0"/>
              <a:t> is a superior delivery system compared to pills</a:t>
            </a:r>
            <a:endParaRPr lang="en-US" dirty="0"/>
          </a:p>
        </p:txBody>
      </p:sp>
      <p:sp>
        <p:nvSpPr>
          <p:cNvPr id="4" name="Slide Number Placeholder 3"/>
          <p:cNvSpPr>
            <a:spLocks noGrp="1"/>
          </p:cNvSpPr>
          <p:nvPr>
            <p:ph type="sldNum" sz="quarter" idx="10"/>
          </p:nvPr>
        </p:nvSpPr>
        <p:spPr/>
        <p:txBody>
          <a:bodyPr/>
          <a:lstStyle/>
          <a:p>
            <a:fld id="{C44FCD7E-A8B5-6945-81DC-985C251F1FEF}" type="slidenum">
              <a:rPr lang="en-US" smtClean="0"/>
              <a:t>13</a:t>
            </a:fld>
            <a:endParaRPr lang="en-US"/>
          </a:p>
        </p:txBody>
      </p:sp>
    </p:spTree>
    <p:extLst>
      <p:ext uri="{BB962C8B-B14F-4D97-AF65-F5344CB8AC3E}">
        <p14:creationId xmlns:p14="http://schemas.microsoft.com/office/powerpoint/2010/main" val="1669652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The binders, fillers and coating</a:t>
            </a:r>
            <a:r>
              <a:rPr lang="en-US" b="1" baseline="0" dirty="0"/>
              <a:t> of pills can greatly interfere with the digestion and absorption of the vitamins &amp; minerals. Also presence of toxic ingredients in the pills.</a:t>
            </a:r>
          </a:p>
          <a:p>
            <a:r>
              <a:rPr lang="en-US" b="1" baseline="0" dirty="0"/>
              <a:t>In USA, sewages have been found to be clogged up by pills!</a:t>
            </a:r>
            <a:endParaRPr lang="en-US" b="1" dirty="0"/>
          </a:p>
          <a:p>
            <a:endParaRPr lang="en-US" dirty="0"/>
          </a:p>
        </p:txBody>
      </p:sp>
      <p:sp>
        <p:nvSpPr>
          <p:cNvPr id="4" name="Slide Number Placeholder 3"/>
          <p:cNvSpPr>
            <a:spLocks noGrp="1"/>
          </p:cNvSpPr>
          <p:nvPr>
            <p:ph type="sldNum" sz="quarter" idx="10"/>
          </p:nvPr>
        </p:nvSpPr>
        <p:spPr/>
        <p:txBody>
          <a:bodyPr/>
          <a:lstStyle/>
          <a:p>
            <a:fld id="{0611DB30-1069-42D8-8536-ECBB3C9821D1}" type="slidenum">
              <a:rPr lang="en-SG" smtClean="0"/>
              <a:t>14</a:t>
            </a:fld>
            <a:endParaRPr lang="en-SG"/>
          </a:p>
        </p:txBody>
      </p:sp>
    </p:spTree>
    <p:extLst>
      <p:ext uri="{BB962C8B-B14F-4D97-AF65-F5344CB8AC3E}">
        <p14:creationId xmlns:p14="http://schemas.microsoft.com/office/powerpoint/2010/main" val="2461527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4213"/>
            <a:ext cx="6096000" cy="3430587"/>
          </a:xfrm>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altLang="zh-TW" sz="1600" dirty="0"/>
              <a:t>For those who may need further explanation, lets take a look at this x-ray taken with pills that did not dissolve. The nutrients in these pills are not been absorbed into the bloodstream.</a:t>
            </a:r>
            <a:endParaRPr lang="en-US" altLang="zh-TW" sz="1600" dirty="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1F37BC-7E38-4DC4-8BEB-FA6C73CFFC99}" type="slidenum">
              <a:rPr lang="en-US" altLang="zh-TW">
                <a:solidFill>
                  <a:prstClr val="black"/>
                </a:solidFill>
              </a:rPr>
              <a:pPr fontAlgn="base">
                <a:spcBef>
                  <a:spcPct val="0"/>
                </a:spcBef>
                <a:spcAft>
                  <a:spcPct val="0"/>
                </a:spcAft>
              </a:pPr>
              <a:t>15</a:t>
            </a:fld>
            <a:endParaRPr lang="en-US" altLang="zh-TW">
              <a:solidFill>
                <a:prstClr val="black"/>
              </a:solidFill>
            </a:endParaRPr>
          </a:p>
        </p:txBody>
      </p:sp>
    </p:spTree>
    <p:extLst>
      <p:ext uri="{BB962C8B-B14F-4D97-AF65-F5344CB8AC3E}">
        <p14:creationId xmlns:p14="http://schemas.microsoft.com/office/powerpoint/2010/main" val="3491894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1DB30-1069-42D8-8536-ECBB3C9821D1}" type="slidenum">
              <a:rPr lang="en-SG" smtClean="0"/>
              <a:t>16</a:t>
            </a:fld>
            <a:endParaRPr lang="en-SG"/>
          </a:p>
        </p:txBody>
      </p:sp>
    </p:spTree>
    <p:extLst>
      <p:ext uri="{BB962C8B-B14F-4D97-AF65-F5344CB8AC3E}">
        <p14:creationId xmlns:p14="http://schemas.microsoft.com/office/powerpoint/2010/main" val="2657391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4213"/>
            <a:ext cx="6096000" cy="3430587"/>
          </a:xfrm>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TW">
              <a:latin typeface="Arial" pitchFamily="34" charset="0"/>
              <a:cs typeface="Arial" pitchFamily="34" charset="0"/>
            </a:endParaRP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9E79D3-BE1F-49D4-9A56-74A3441B50F5}" type="slidenum">
              <a:rPr lang="en-US" altLang="zh-TW">
                <a:solidFill>
                  <a:srgbClr val="000000"/>
                </a:solidFill>
                <a:latin typeface="Arial" pitchFamily="34" charset="0"/>
                <a:cs typeface="Arial" pitchFamily="34" charset="0"/>
              </a:rPr>
              <a:pPr fontAlgn="base">
                <a:spcBef>
                  <a:spcPct val="0"/>
                </a:spcBef>
                <a:spcAft>
                  <a:spcPct val="0"/>
                </a:spcAft>
              </a:pPr>
              <a:t>17</a:t>
            </a:fld>
            <a:endParaRPr lang="en-US" altLang="zh-TW">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249206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t"/>
            <a:r>
              <a:rPr lang="en-US" sz="1200" kern="1200" dirty="0" err="1">
                <a:solidFill>
                  <a:schemeClr val="tx1"/>
                </a:solidFill>
                <a:effectLst/>
                <a:latin typeface="+mn-lt"/>
                <a:ea typeface="+mn-ea"/>
                <a:cs typeface="+mn-cs"/>
              </a:rPr>
              <a:t>Isotonix</a:t>
            </a:r>
            <a:r>
              <a:rPr lang="en-US" sz="1200" kern="1200" dirty="0">
                <a:solidFill>
                  <a:schemeClr val="tx1"/>
                </a:solidFill>
                <a:effectLst/>
                <a:latin typeface="+mn-lt"/>
                <a:ea typeface="+mn-ea"/>
                <a:cs typeface="+mn-cs"/>
              </a:rPr>
              <a:t> dietary supplements are a replica of the body's own fluids such as tears, plasma and breast milk.  All fluids in the human body have a certain concentration, which is called the osmotic pressure.  The body's common osmotic pressure, which is isotonic, allows a consistent maintenance of all body tissues.  In order for a substance to be used in the body's metabolism, it must be changed to the isotonic state.  </a:t>
            </a:r>
          </a:p>
          <a:p>
            <a:pPr fontAlgn="t"/>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Isotonic means to have the same pressure as our body’s fluids such as tears, plasma, breast milk.</a:t>
            </a:r>
          </a:p>
          <a:p>
            <a:r>
              <a:rPr lang="en-US" sz="1200" kern="1200" dirty="0">
                <a:solidFill>
                  <a:schemeClr val="tx1"/>
                </a:solidFill>
                <a:effectLst/>
                <a:latin typeface="+mn-lt"/>
                <a:ea typeface="+mn-ea"/>
                <a:cs typeface="+mn-cs"/>
              </a:rPr>
              <a:t>All fluids in the human body have a certain concentration or osmotic pressure.  The body's common osmotic pressure, which is isotonic, allows a consistent maintenance of all body tissues. It allows nutrients to go into cells &amp; waste products to come out of cells. In order for a substance to be used in the body's metabolism, it must be changed to the isotonic state. </a:t>
            </a:r>
            <a:r>
              <a:rPr lang="en-US" sz="1200" kern="1200" dirty="0" err="1">
                <a:solidFill>
                  <a:schemeClr val="tx1"/>
                </a:solidFill>
                <a:effectLst/>
                <a:latin typeface="+mn-lt"/>
                <a:ea typeface="+mn-ea"/>
                <a:cs typeface="+mn-cs"/>
              </a:rPr>
              <a:t>Isotonix</a:t>
            </a:r>
            <a:r>
              <a:rPr lang="en-US" sz="1200" kern="1200" dirty="0">
                <a:solidFill>
                  <a:schemeClr val="tx1"/>
                </a:solidFill>
                <a:effectLst/>
                <a:latin typeface="+mn-lt"/>
                <a:ea typeface="+mn-ea"/>
                <a:cs typeface="+mn-cs"/>
              </a:rPr>
              <a:t> dietary supplements are a replica of the body's own fluids such as tears, plasma and breast milk.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food is consumed, it will mix with the gastric juice in the stomach. The gastric juice not only helps to digest or break down the food but it also make the food isotonic, so that when the nutrients enter the small intestine, they will be readily &amp; rapidly absorbed into the blood stream. </a:t>
            </a:r>
          </a:p>
          <a:p>
            <a:r>
              <a:rPr lang="en-US" sz="1200" b="1" kern="1200" dirty="0">
                <a:solidFill>
                  <a:schemeClr val="tx1"/>
                </a:solidFill>
                <a:effectLst/>
                <a:latin typeface="+mn-lt"/>
                <a:ea typeface="+mn-ea"/>
                <a:cs typeface="+mn-cs"/>
              </a:rPr>
              <a:t>So always remember this principle:</a:t>
            </a:r>
            <a:r>
              <a:rPr lang="en-US" sz="1200" kern="1200" dirty="0">
                <a:solidFill>
                  <a:schemeClr val="tx1"/>
                </a:solidFill>
                <a:effectLst/>
                <a:latin typeface="+mn-lt"/>
                <a:ea typeface="+mn-ea"/>
                <a:cs typeface="+mn-cs"/>
              </a:rPr>
              <a:t> nutrients are most readily &amp; rapidly absorbed in our small intestine into the blood stream when they are in the isotonic state. Such absorption is highly efficient </a:t>
            </a:r>
            <a:r>
              <a:rPr lang="en-US" sz="1200" kern="1200" dirty="0" err="1">
                <a:solidFill>
                  <a:schemeClr val="tx1"/>
                </a:solidFill>
                <a:effectLst/>
                <a:latin typeface="+mn-lt"/>
                <a:ea typeface="+mn-ea"/>
                <a:cs typeface="+mn-cs"/>
              </a:rPr>
              <a:t>bec</a:t>
            </a:r>
            <a:r>
              <a:rPr lang="en-US" sz="1200" kern="1200" dirty="0">
                <a:solidFill>
                  <a:schemeClr val="tx1"/>
                </a:solidFill>
                <a:effectLst/>
                <a:latin typeface="+mn-lt"/>
                <a:ea typeface="+mn-ea"/>
                <a:cs typeface="+mn-cs"/>
              </a:rPr>
              <a:t> very little nutrients is lost. </a:t>
            </a:r>
            <a:r>
              <a:rPr lang="en-US" sz="1200" b="1" kern="1200" dirty="0">
                <a:solidFill>
                  <a:schemeClr val="tx1"/>
                </a:solidFill>
                <a:effectLst/>
                <a:latin typeface="+mn-lt"/>
                <a:ea typeface="+mn-ea"/>
                <a:cs typeface="+mn-cs"/>
              </a:rPr>
              <a:t>And this is the principle employed in the </a:t>
            </a:r>
            <a:r>
              <a:rPr lang="en-US" sz="1200" b="1" kern="1200" dirty="0" err="1">
                <a:solidFill>
                  <a:schemeClr val="tx1"/>
                </a:solidFill>
                <a:effectLst/>
                <a:latin typeface="+mn-lt"/>
                <a:ea typeface="+mn-ea"/>
                <a:cs typeface="+mn-cs"/>
              </a:rPr>
              <a:t>Isotonix</a:t>
            </a:r>
            <a:r>
              <a:rPr lang="en-US" sz="1200" b="1" kern="1200" dirty="0">
                <a:solidFill>
                  <a:schemeClr val="tx1"/>
                </a:solidFill>
                <a:effectLst/>
                <a:latin typeface="+mn-lt"/>
                <a:ea typeface="+mn-ea"/>
                <a:cs typeface="+mn-cs"/>
              </a:rPr>
              <a:t> range of supplements</a:t>
            </a:r>
            <a:r>
              <a:rPr lang="en-US" dirty="0">
                <a:effectLst/>
              </a:rPr>
              <a:t> </a:t>
            </a:r>
            <a:endParaRPr lang="en-SG" sz="1200" kern="1200" dirty="0">
              <a:solidFill>
                <a:schemeClr val="tx1"/>
              </a:solidFill>
              <a:effectLst/>
              <a:latin typeface="+mn-lt"/>
              <a:ea typeface="+mn-ea"/>
              <a:cs typeface="+mn-cs"/>
            </a:endParaRPr>
          </a:p>
          <a:p>
            <a:pPr fontAlgn="t"/>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endParaRPr lang="en-SG" dirty="0"/>
          </a:p>
          <a:p>
            <a:endParaRPr lang="en-US" dirty="0"/>
          </a:p>
        </p:txBody>
      </p:sp>
      <p:sp>
        <p:nvSpPr>
          <p:cNvPr id="4" name="Slide Number Placeholder 3"/>
          <p:cNvSpPr>
            <a:spLocks noGrp="1"/>
          </p:cNvSpPr>
          <p:nvPr>
            <p:ph type="sldNum" sz="quarter" idx="10"/>
          </p:nvPr>
        </p:nvSpPr>
        <p:spPr/>
        <p:txBody>
          <a:bodyPr/>
          <a:lstStyle/>
          <a:p>
            <a:fld id="{DBF467E0-3DA9-4DB5-AFD1-0FE797564B1A}" type="slidenum">
              <a:rPr lang="en-SG" smtClean="0"/>
              <a:t>3</a:t>
            </a:fld>
            <a:endParaRPr lang="en-SG"/>
          </a:p>
        </p:txBody>
      </p:sp>
    </p:spTree>
    <p:extLst>
      <p:ext uri="{BB962C8B-B14F-4D97-AF65-F5344CB8AC3E}">
        <p14:creationId xmlns:p14="http://schemas.microsoft.com/office/powerpoint/2010/main" val="933797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t"/>
            <a:r>
              <a:rPr lang="en-US" sz="1200" kern="1200" dirty="0" err="1">
                <a:solidFill>
                  <a:schemeClr val="tx1"/>
                </a:solidFill>
                <a:effectLst/>
                <a:latin typeface="+mn-lt"/>
                <a:ea typeface="+mn-ea"/>
                <a:cs typeface="+mn-cs"/>
              </a:rPr>
              <a:t>Isotonix</a:t>
            </a:r>
            <a:r>
              <a:rPr lang="en-US" sz="1200" kern="1200" dirty="0">
                <a:solidFill>
                  <a:schemeClr val="tx1"/>
                </a:solidFill>
                <a:effectLst/>
                <a:latin typeface="+mn-lt"/>
                <a:ea typeface="+mn-ea"/>
                <a:cs typeface="+mn-cs"/>
              </a:rPr>
              <a:t> dietary supplements are a replica of the body's own fluids such as tears, plasma and breast milk.  All fluids in the human body have a certain concentration, which is called the osmotic pressure.  The body's common osmotic pressure, which is isotonic, allows a consistent maintenance of all body tissues.  In order for a substance to be used in the body's metabolism, it must be changed to the isotonic state.  </a:t>
            </a:r>
          </a:p>
          <a:p>
            <a:pPr fontAlgn="t"/>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Isotonic means to have the same pressure as our body’s fluids such as tears, plasma, breast milk.</a:t>
            </a:r>
          </a:p>
          <a:p>
            <a:r>
              <a:rPr lang="en-US" sz="1200" kern="1200" dirty="0">
                <a:solidFill>
                  <a:schemeClr val="tx1"/>
                </a:solidFill>
                <a:effectLst/>
                <a:latin typeface="+mn-lt"/>
                <a:ea typeface="+mn-ea"/>
                <a:cs typeface="+mn-cs"/>
              </a:rPr>
              <a:t>All fluids in the human body have a certain concentration or osmotic pressure.  The body's common osmotic pressure, which is isotonic, allows a consistent maintenance of all body tissues. It allows nutrients to go into cells &amp; waste products to come out of cells. In order for a substance to be used in the body's metabolism, it must be changed to the isotonic state. </a:t>
            </a:r>
            <a:r>
              <a:rPr lang="en-US" sz="1200" kern="1200" dirty="0" err="1">
                <a:solidFill>
                  <a:schemeClr val="tx1"/>
                </a:solidFill>
                <a:effectLst/>
                <a:latin typeface="+mn-lt"/>
                <a:ea typeface="+mn-ea"/>
                <a:cs typeface="+mn-cs"/>
              </a:rPr>
              <a:t>Isotonix</a:t>
            </a:r>
            <a:r>
              <a:rPr lang="en-US" sz="1200" kern="1200" dirty="0">
                <a:solidFill>
                  <a:schemeClr val="tx1"/>
                </a:solidFill>
                <a:effectLst/>
                <a:latin typeface="+mn-lt"/>
                <a:ea typeface="+mn-ea"/>
                <a:cs typeface="+mn-cs"/>
              </a:rPr>
              <a:t> dietary supplements are a replica of the body's own fluids such as tears, plasma and breast milk.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food is consumed, it will mix with the gastric juice in the stomach. The gastric juice not only helps to digest or break down the food but it also make the food isotonic, so that when the nutrients enter the small intestine, they will be readily &amp; rapidly absorbed into the blood stream. </a:t>
            </a:r>
          </a:p>
          <a:p>
            <a:r>
              <a:rPr lang="en-US" sz="1200" b="1" kern="1200" dirty="0">
                <a:solidFill>
                  <a:schemeClr val="tx1"/>
                </a:solidFill>
                <a:effectLst/>
                <a:latin typeface="+mn-lt"/>
                <a:ea typeface="+mn-ea"/>
                <a:cs typeface="+mn-cs"/>
              </a:rPr>
              <a:t>So always remember this principle:</a:t>
            </a:r>
            <a:r>
              <a:rPr lang="en-US" sz="1200" kern="1200" dirty="0">
                <a:solidFill>
                  <a:schemeClr val="tx1"/>
                </a:solidFill>
                <a:effectLst/>
                <a:latin typeface="+mn-lt"/>
                <a:ea typeface="+mn-ea"/>
                <a:cs typeface="+mn-cs"/>
              </a:rPr>
              <a:t> nutrients are most readily &amp; rapidly absorbed in our small intestine into the blood stream when they are in the isotonic state. Such absorption is highly efficient </a:t>
            </a:r>
            <a:r>
              <a:rPr lang="en-US" sz="1200" kern="1200" dirty="0" err="1">
                <a:solidFill>
                  <a:schemeClr val="tx1"/>
                </a:solidFill>
                <a:effectLst/>
                <a:latin typeface="+mn-lt"/>
                <a:ea typeface="+mn-ea"/>
                <a:cs typeface="+mn-cs"/>
              </a:rPr>
              <a:t>bec</a:t>
            </a:r>
            <a:r>
              <a:rPr lang="en-US" sz="1200" kern="1200" dirty="0">
                <a:solidFill>
                  <a:schemeClr val="tx1"/>
                </a:solidFill>
                <a:effectLst/>
                <a:latin typeface="+mn-lt"/>
                <a:ea typeface="+mn-ea"/>
                <a:cs typeface="+mn-cs"/>
              </a:rPr>
              <a:t> very little nutrients is lost. </a:t>
            </a:r>
            <a:r>
              <a:rPr lang="en-US" sz="1200" b="1" kern="1200" dirty="0">
                <a:solidFill>
                  <a:schemeClr val="tx1"/>
                </a:solidFill>
                <a:effectLst/>
                <a:latin typeface="+mn-lt"/>
                <a:ea typeface="+mn-ea"/>
                <a:cs typeface="+mn-cs"/>
              </a:rPr>
              <a:t>And this is the principle employed in the </a:t>
            </a:r>
            <a:r>
              <a:rPr lang="en-US" sz="1200" b="1" kern="1200" dirty="0" err="1">
                <a:solidFill>
                  <a:schemeClr val="tx1"/>
                </a:solidFill>
                <a:effectLst/>
                <a:latin typeface="+mn-lt"/>
                <a:ea typeface="+mn-ea"/>
                <a:cs typeface="+mn-cs"/>
              </a:rPr>
              <a:t>Isotonix</a:t>
            </a:r>
            <a:r>
              <a:rPr lang="en-US" sz="1200" b="1" kern="1200" dirty="0">
                <a:solidFill>
                  <a:schemeClr val="tx1"/>
                </a:solidFill>
                <a:effectLst/>
                <a:latin typeface="+mn-lt"/>
                <a:ea typeface="+mn-ea"/>
                <a:cs typeface="+mn-cs"/>
              </a:rPr>
              <a:t> range of supplements</a:t>
            </a:r>
            <a:r>
              <a:rPr lang="en-US" dirty="0">
                <a:effectLst/>
              </a:rPr>
              <a:t> </a:t>
            </a:r>
            <a:endParaRPr lang="en-SG" sz="1200" kern="1200" dirty="0">
              <a:solidFill>
                <a:schemeClr val="tx1"/>
              </a:solidFill>
              <a:effectLst/>
              <a:latin typeface="+mn-lt"/>
              <a:ea typeface="+mn-ea"/>
              <a:cs typeface="+mn-cs"/>
            </a:endParaRPr>
          </a:p>
          <a:p>
            <a:pPr fontAlgn="t"/>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endParaRPr lang="en-SG" dirty="0"/>
          </a:p>
          <a:p>
            <a:endParaRPr lang="en-US" dirty="0"/>
          </a:p>
        </p:txBody>
      </p:sp>
      <p:sp>
        <p:nvSpPr>
          <p:cNvPr id="4" name="Slide Number Placeholder 3"/>
          <p:cNvSpPr>
            <a:spLocks noGrp="1"/>
          </p:cNvSpPr>
          <p:nvPr>
            <p:ph type="sldNum" sz="quarter" idx="10"/>
          </p:nvPr>
        </p:nvSpPr>
        <p:spPr/>
        <p:txBody>
          <a:bodyPr/>
          <a:lstStyle/>
          <a:p>
            <a:fld id="{DBF467E0-3DA9-4DB5-AFD1-0FE797564B1A}" type="slidenum">
              <a:rPr lang="en-SG" smtClean="0"/>
              <a:t>4</a:t>
            </a:fld>
            <a:endParaRPr lang="en-SG"/>
          </a:p>
        </p:txBody>
      </p:sp>
    </p:spTree>
    <p:extLst>
      <p:ext uri="{BB962C8B-B14F-4D97-AF65-F5344CB8AC3E}">
        <p14:creationId xmlns:p14="http://schemas.microsoft.com/office/powerpoint/2010/main" val="933797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a:t>Everything you eat and drink, including nutritional supplements, must be made </a:t>
            </a:r>
            <a:r>
              <a:rPr lang="en-AU" b="1" dirty="0"/>
              <a:t>isotonic</a:t>
            </a:r>
            <a:r>
              <a:rPr lang="en-AU" dirty="0"/>
              <a:t> before passing into your small intestine where it can be absorbed.</a:t>
            </a:r>
          </a:p>
          <a:p>
            <a:r>
              <a:rPr lang="en-AU" dirty="0"/>
              <a:t>"Isotonic" means having the </a:t>
            </a:r>
            <a:r>
              <a:rPr lang="en-AU" b="1" dirty="0"/>
              <a:t>same fluid pressure </a:t>
            </a:r>
            <a:r>
              <a:rPr lang="en-AU" dirty="0"/>
              <a:t>as your other bodily fluids.</a:t>
            </a:r>
          </a:p>
          <a:p>
            <a:endParaRPr lang="en-MY" dirty="0"/>
          </a:p>
        </p:txBody>
      </p:sp>
      <p:sp>
        <p:nvSpPr>
          <p:cNvPr id="4" name="Slide Number Placeholder 3"/>
          <p:cNvSpPr>
            <a:spLocks noGrp="1"/>
          </p:cNvSpPr>
          <p:nvPr>
            <p:ph type="sldNum" sz="quarter" idx="10"/>
          </p:nvPr>
        </p:nvSpPr>
        <p:spPr/>
        <p:txBody>
          <a:bodyPr/>
          <a:lstStyle/>
          <a:p>
            <a:fld id="{4365354C-4495-4F07-9B0B-C0C4A2C2BD4B}" type="slidenum">
              <a:rPr lang="en-US" smtClean="0"/>
              <a:pPr/>
              <a:t>5</a:t>
            </a:fld>
            <a:endParaRPr lang="en-US"/>
          </a:p>
        </p:txBody>
      </p:sp>
    </p:spTree>
    <p:extLst>
      <p:ext uri="{BB962C8B-B14F-4D97-AF65-F5344CB8AC3E}">
        <p14:creationId xmlns:p14="http://schemas.microsoft.com/office/powerpoint/2010/main" val="3103361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err="1"/>
              <a:t>Isotonix</a:t>
            </a:r>
            <a:r>
              <a:rPr lang="en-AU" dirty="0"/>
              <a:t> products are scientifically formulated to ensure that they are </a:t>
            </a:r>
            <a:r>
              <a:rPr lang="en-AU" b="1" dirty="0"/>
              <a:t>isotonic</a:t>
            </a:r>
            <a:r>
              <a:rPr lang="en-AU" dirty="0"/>
              <a:t> the moment they enter your body.</a:t>
            </a:r>
          </a:p>
          <a:p>
            <a:r>
              <a:rPr lang="en-AU" dirty="0"/>
              <a:t>When properly mixed with water and taken on an empty stomach, the isotonic solution </a:t>
            </a:r>
            <a:r>
              <a:rPr lang="en-AU" b="1" dirty="0"/>
              <a:t>flows into your small intestine effectively.</a:t>
            </a:r>
            <a:endParaRPr lang="en-MY" dirty="0"/>
          </a:p>
        </p:txBody>
      </p:sp>
      <p:sp>
        <p:nvSpPr>
          <p:cNvPr id="4" name="Slide Number Placeholder 3"/>
          <p:cNvSpPr>
            <a:spLocks noGrp="1"/>
          </p:cNvSpPr>
          <p:nvPr>
            <p:ph type="sldNum" sz="quarter" idx="10"/>
          </p:nvPr>
        </p:nvSpPr>
        <p:spPr/>
        <p:txBody>
          <a:bodyPr/>
          <a:lstStyle/>
          <a:p>
            <a:fld id="{4365354C-4495-4F07-9B0B-C0C4A2C2BD4B}" type="slidenum">
              <a:rPr lang="en-US" smtClean="0"/>
              <a:pPr/>
              <a:t>6</a:t>
            </a:fld>
            <a:endParaRPr lang="en-US"/>
          </a:p>
        </p:txBody>
      </p:sp>
    </p:spTree>
    <p:extLst>
      <p:ext uri="{BB962C8B-B14F-4D97-AF65-F5344CB8AC3E}">
        <p14:creationId xmlns:p14="http://schemas.microsoft.com/office/powerpoint/2010/main" val="2759652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4365354C-4495-4F07-9B0B-C0C4A2C2BD4B}" type="slidenum">
              <a:rPr lang="en-US" smtClean="0"/>
              <a:pPr/>
              <a:t>7</a:t>
            </a:fld>
            <a:endParaRPr lang="en-US"/>
          </a:p>
        </p:txBody>
      </p:sp>
    </p:spTree>
    <p:extLst>
      <p:ext uri="{BB962C8B-B14F-4D97-AF65-F5344CB8AC3E}">
        <p14:creationId xmlns:p14="http://schemas.microsoft.com/office/powerpoint/2010/main" val="3723442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4213"/>
            <a:ext cx="6096000" cy="3430587"/>
          </a:xfrm>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sz="1200" dirty="0">
                <a:latin typeface="Arial" pitchFamily="34" charset="0"/>
                <a:cs typeface="Arial" pitchFamily="34" charset="0"/>
              </a:rPr>
              <a:t>Couple that with the fact that most commercial tablet and capsule vitamins have poor absorption rates. (bedpan bullets)</a:t>
            </a:r>
          </a:p>
          <a:p>
            <a:pPr>
              <a:spcBef>
                <a:spcPct val="0"/>
              </a:spcBef>
              <a:buFont typeface="Wingdings" pitchFamily="2" charset="2"/>
              <a:buNone/>
            </a:pPr>
            <a:endParaRPr lang="en-US" altLang="zh-TW" sz="1200" dirty="0">
              <a:latin typeface="Arial" pitchFamily="34" charset="0"/>
              <a:cs typeface="Arial" pitchFamily="34" charset="0"/>
            </a:endParaRPr>
          </a:p>
          <a:p>
            <a:pPr>
              <a:spcBef>
                <a:spcPct val="0"/>
              </a:spcBef>
            </a:pPr>
            <a:r>
              <a:rPr lang="en-US" altLang="zh-TW" sz="1200" dirty="0">
                <a:latin typeface="Arial" pitchFamily="34" charset="0"/>
                <a:cs typeface="Arial" pitchFamily="34" charset="0"/>
              </a:rPr>
              <a:t>Even the vitamin pills that do breakdown, are exposed to 40 minutes to 4 hours of bombardment by stomach acids and enzymes before they ever reach the absorption site in the intestines. In the process most of the nutrient content is destroyed. </a:t>
            </a:r>
          </a:p>
          <a:p>
            <a:pPr>
              <a:spcBef>
                <a:spcPct val="0"/>
              </a:spcBef>
            </a:pPr>
            <a:endParaRPr lang="en-US" altLang="zh-TW" sz="1200" dirty="0">
              <a:latin typeface="Arial" pitchFamily="34" charset="0"/>
              <a:cs typeface="Arial" pitchFamily="34" charset="0"/>
            </a:endParaRP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9FA4E5-726B-4EA8-808C-101FC315B095}" type="slidenum">
              <a:rPr lang="en-US" altLang="zh-TW">
                <a:solidFill>
                  <a:srgbClr val="000000"/>
                </a:solidFill>
                <a:latin typeface="Arial" pitchFamily="34" charset="0"/>
                <a:cs typeface="Arial" pitchFamily="34" charset="0"/>
              </a:rPr>
              <a:pPr fontAlgn="base">
                <a:spcBef>
                  <a:spcPct val="0"/>
                </a:spcBef>
                <a:spcAft>
                  <a:spcPct val="0"/>
                </a:spcAft>
              </a:pPr>
              <a:t>8</a:t>
            </a:fld>
            <a:endParaRPr lang="en-US" altLang="zh-TW">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884954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defRPr/>
            </a:pPr>
            <a:r>
              <a:rPr lang="en-US" dirty="0"/>
              <a:t>This brings us to Isotonix Advantage #1.  Isotonix products move out of the stomach at an optimal rate to maximize absorption.</a:t>
            </a:r>
          </a:p>
          <a:p>
            <a:pPr eaLnBrk="1" hangingPunct="1">
              <a:defRPr/>
            </a:pPr>
            <a:endParaRPr lang="en-US" dirty="0"/>
          </a:p>
          <a:p>
            <a:pPr eaLnBrk="1" hangingPunct="1">
              <a:defRPr/>
            </a:pPr>
            <a:r>
              <a:rPr lang="en-US" dirty="0"/>
              <a:t>It’s fast, but controlled; allowing your body’s transport mechanism to efficiently shuttle vitamins into the blood stream.</a:t>
            </a:r>
          </a:p>
          <a:p>
            <a:pPr eaLnBrk="1" hangingPunct="1">
              <a:defRPr/>
            </a:pPr>
            <a:endParaRPr lang="en-US" dirty="0"/>
          </a:p>
          <a:p>
            <a:pPr eaLnBrk="1" hangingPunct="1">
              <a:defRPr/>
            </a:pPr>
            <a:r>
              <a:rPr lang="en-US" dirty="0"/>
              <a:t>So let’s look at how Isotonix does this.</a:t>
            </a:r>
          </a:p>
          <a:p>
            <a:pPr>
              <a:defRPr/>
            </a:pPr>
            <a:endParaRPr lang="en-US" dirty="0"/>
          </a:p>
        </p:txBody>
      </p:sp>
      <p:sp>
        <p:nvSpPr>
          <p:cNvPr id="80899" name="Slide Number Placeholder 3"/>
          <p:cNvSpPr>
            <a:spLocks noGrp="1"/>
          </p:cNvSpPr>
          <p:nvPr>
            <p:ph type="sldNum" sz="quarter" idx="4294967295"/>
          </p:nvPr>
        </p:nvSpPr>
        <p:spPr bwMode="auto">
          <a:xfrm>
            <a:off x="3884614"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eaLnBrk="1" hangingPunct="1"/>
            <a:fld id="{729B0044-730F-D849-8C4C-44BD947EFA64}" type="slidenum">
              <a:rPr lang="en-US"/>
              <a:pPr eaLnBrk="1" hangingPunct="1"/>
              <a:t>9</a:t>
            </a:fld>
            <a:endParaRPr lang="en-US"/>
          </a:p>
        </p:txBody>
      </p:sp>
    </p:spTree>
    <p:extLst>
      <p:ext uri="{BB962C8B-B14F-4D97-AF65-F5344CB8AC3E}">
        <p14:creationId xmlns:p14="http://schemas.microsoft.com/office/powerpoint/2010/main" val="3328597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ct val="0"/>
              </a:spcBef>
            </a:pPr>
            <a:r>
              <a:rPr lang="en-US" altLang="zh-TW" sz="1200" dirty="0" err="1"/>
              <a:t>Isotonix</a:t>
            </a:r>
            <a:r>
              <a:rPr lang="en-US" altLang="zh-TW" sz="1200" dirty="0"/>
              <a:t> products are carefully formulated using the right ratio of sugars in the right amounts.  Because </a:t>
            </a:r>
            <a:r>
              <a:rPr lang="en-US" altLang="zh-TW" sz="1200" dirty="0" err="1"/>
              <a:t>Isotonix</a:t>
            </a:r>
            <a:r>
              <a:rPr lang="en-US" altLang="zh-TW" sz="1200" dirty="0"/>
              <a:t> empty from the stomach in a controlled fashion, the absorption sites and carriers are not saturated.  This promotes maximum absorption.</a:t>
            </a:r>
          </a:p>
          <a:p>
            <a:pPr>
              <a:spcBef>
                <a:spcPct val="0"/>
              </a:spcBef>
            </a:pPr>
            <a:endParaRPr lang="en-US" altLang="zh-TW" sz="120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err="1">
                <a:ea typeface="新細明體" pitchFamily="18" charset="-120"/>
                <a:cs typeface="Times New Roman" pitchFamily="18" charset="0"/>
              </a:rPr>
              <a:t>Isotonix</a:t>
            </a:r>
            <a:r>
              <a:rPr lang="en-US" sz="1200" dirty="0">
                <a:ea typeface="新細明體" pitchFamily="18" charset="-120"/>
                <a:cs typeface="Times New Roman" pitchFamily="18" charset="0"/>
              </a:rPr>
              <a:t> products are formulated with the proper balance of </a:t>
            </a:r>
            <a:r>
              <a:rPr lang="en-US" altLang="en-US" sz="1200" b="1" dirty="0">
                <a:ea typeface="華康儷中黑" pitchFamily="49" charset="-120"/>
              </a:rPr>
              <a:t>fructose</a:t>
            </a:r>
            <a:r>
              <a:rPr lang="en-US" sz="1200" b="1" dirty="0">
                <a:ea typeface="新細明體" pitchFamily="18" charset="-120"/>
                <a:cs typeface="Times New Roman" pitchFamily="18" charset="0"/>
              </a:rPr>
              <a:t>, </a:t>
            </a:r>
            <a:r>
              <a:rPr lang="en-US" altLang="en-US" sz="1200" b="1" dirty="0">
                <a:ea typeface="華康儷中黑" pitchFamily="49" charset="-120"/>
              </a:rPr>
              <a:t>d-glucose, citric acid</a:t>
            </a:r>
            <a:r>
              <a:rPr lang="en-US" sz="1200" b="1" dirty="0">
                <a:ea typeface="新細明體" pitchFamily="18" charset="-120"/>
                <a:cs typeface="Times New Roman" pitchFamily="18" charset="0"/>
              </a:rPr>
              <a:t>, </a:t>
            </a:r>
            <a:r>
              <a:rPr lang="en-US" altLang="en-US" sz="1200" b="1" dirty="0">
                <a:ea typeface="華康儷中黑" pitchFamily="49" charset="-120"/>
              </a:rPr>
              <a:t>potassium bicarbonate </a:t>
            </a:r>
            <a:r>
              <a:rPr lang="en-US" sz="1200" dirty="0">
                <a:ea typeface="新細明體" pitchFamily="18" charset="-120"/>
                <a:cs typeface="Times New Roman" pitchFamily="18" charset="0"/>
              </a:rPr>
              <a:t>and </a:t>
            </a:r>
            <a:r>
              <a:rPr lang="en-US" altLang="en-US" sz="1200" dirty="0">
                <a:ea typeface="華康儷中黑" pitchFamily="49" charset="-120"/>
              </a:rPr>
              <a:t>other key ingredients </a:t>
            </a:r>
            <a:r>
              <a:rPr lang="en-US" sz="1200" dirty="0">
                <a:ea typeface="新細明體" pitchFamily="18" charset="-120"/>
                <a:cs typeface="Times New Roman" pitchFamily="18" charset="0"/>
              </a:rPr>
              <a:t>to assure that they are </a:t>
            </a:r>
            <a:r>
              <a:rPr lang="en-US" sz="1200" b="1" dirty="0">
                <a:ea typeface="新細明體" pitchFamily="18" charset="-120"/>
                <a:cs typeface="Times New Roman" pitchFamily="18" charset="0"/>
              </a:rPr>
              <a:t>isotonic </a:t>
            </a:r>
            <a:r>
              <a:rPr lang="en-US" sz="1200" dirty="0">
                <a:ea typeface="新細明體" pitchFamily="18" charset="-120"/>
                <a:cs typeface="Times New Roman" pitchFamily="18" charset="0"/>
              </a:rPr>
              <a:t>when properly prepared.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dirty="0"/>
          </a:p>
          <a:p>
            <a:r>
              <a:rPr lang="en-AU" sz="1200" dirty="0"/>
              <a:t>Nutrients that are already isotonic do not need to be broken down into an isotonic state. </a:t>
            </a:r>
          </a:p>
          <a:p>
            <a:r>
              <a:rPr lang="en-AU" sz="1200" dirty="0"/>
              <a:t>Gastric emptying occurs more rapidly. </a:t>
            </a:r>
          </a:p>
          <a:p>
            <a:r>
              <a:rPr lang="en-AU" sz="1200" dirty="0"/>
              <a:t>Biological sensors in the gastrointestinal tract detect that the ingested solution is isotonic and at a correct </a:t>
            </a:r>
            <a:r>
              <a:rPr lang="en-AU" sz="1200" dirty="0" err="1"/>
              <a:t>pH.</a:t>
            </a:r>
            <a:r>
              <a:rPr lang="en-AU" sz="1200" dirty="0"/>
              <a:t> </a:t>
            </a:r>
          </a:p>
          <a:p>
            <a:r>
              <a:rPr lang="en-AU" sz="1200" dirty="0"/>
              <a:t>This causes the pyloric valve at the lower end of the stomach to remain open, allowing the concentrated solution to be squirted into the small intestine by stomach contractions. </a:t>
            </a:r>
            <a:endParaRPr lang="en-MY" sz="1200" dirty="0"/>
          </a:p>
          <a:p>
            <a:endParaRPr lang="en-MY" sz="1200" dirty="0"/>
          </a:p>
        </p:txBody>
      </p:sp>
      <p:sp>
        <p:nvSpPr>
          <p:cNvPr id="4" name="Slide Number Placeholder 3"/>
          <p:cNvSpPr>
            <a:spLocks noGrp="1"/>
          </p:cNvSpPr>
          <p:nvPr>
            <p:ph type="sldNum" sz="quarter" idx="10"/>
          </p:nvPr>
        </p:nvSpPr>
        <p:spPr/>
        <p:txBody>
          <a:bodyPr/>
          <a:lstStyle/>
          <a:p>
            <a:fld id="{4365354C-4495-4F07-9B0B-C0C4A2C2BD4B}" type="slidenum">
              <a:rPr lang="en-US" smtClean="0"/>
              <a:pPr/>
              <a:t>10</a:t>
            </a:fld>
            <a:endParaRPr lang="en-US"/>
          </a:p>
        </p:txBody>
      </p:sp>
    </p:spTree>
    <p:extLst>
      <p:ext uri="{BB962C8B-B14F-4D97-AF65-F5344CB8AC3E}">
        <p14:creationId xmlns:p14="http://schemas.microsoft.com/office/powerpoint/2010/main" val="3675499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x-none"/>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fld id="{333800D0-F26D-3C40-BBC4-056D96ED0292}"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75930-8717-7941-95D7-D5CAE6878B07}" type="slidenum">
              <a:rPr lang="en-US" smtClean="0"/>
              <a:t>‹#›</a:t>
            </a:fld>
            <a:endParaRPr lang="en-US"/>
          </a:p>
        </p:txBody>
      </p:sp>
    </p:spTree>
    <p:extLst>
      <p:ext uri="{BB962C8B-B14F-4D97-AF65-F5344CB8AC3E}">
        <p14:creationId xmlns:p14="http://schemas.microsoft.com/office/powerpoint/2010/main" val="3729110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333800D0-F26D-3C40-BBC4-056D96ED0292}"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75930-8717-7941-95D7-D5CAE6878B07}" type="slidenum">
              <a:rPr lang="en-US" smtClean="0"/>
              <a:t>‹#›</a:t>
            </a:fld>
            <a:endParaRPr lang="en-US"/>
          </a:p>
        </p:txBody>
      </p:sp>
    </p:spTree>
    <p:extLst>
      <p:ext uri="{BB962C8B-B14F-4D97-AF65-F5344CB8AC3E}">
        <p14:creationId xmlns:p14="http://schemas.microsoft.com/office/powerpoint/2010/main" val="3820226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333800D0-F26D-3C40-BBC4-056D96ED0292}"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75930-8717-7941-95D7-D5CAE6878B07}" type="slidenum">
              <a:rPr lang="en-US" smtClean="0"/>
              <a:t>‹#›</a:t>
            </a:fld>
            <a:endParaRPr lang="en-US"/>
          </a:p>
        </p:txBody>
      </p:sp>
    </p:spTree>
    <p:extLst>
      <p:ext uri="{BB962C8B-B14F-4D97-AF65-F5344CB8AC3E}">
        <p14:creationId xmlns:p14="http://schemas.microsoft.com/office/powerpoint/2010/main" val="127184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831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283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333800D0-F26D-3C40-BBC4-056D96ED0292}"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75930-8717-7941-95D7-D5CAE6878B07}" type="slidenum">
              <a:rPr lang="en-US" smtClean="0"/>
              <a:t>‹#›</a:t>
            </a:fld>
            <a:endParaRPr lang="en-US"/>
          </a:p>
        </p:txBody>
      </p:sp>
    </p:spTree>
    <p:extLst>
      <p:ext uri="{BB962C8B-B14F-4D97-AF65-F5344CB8AC3E}">
        <p14:creationId xmlns:p14="http://schemas.microsoft.com/office/powerpoint/2010/main" val="2872285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333800D0-F26D-3C40-BBC4-056D96ED0292}"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75930-8717-7941-95D7-D5CAE6878B07}" type="slidenum">
              <a:rPr lang="en-US" smtClean="0"/>
              <a:t>‹#›</a:t>
            </a:fld>
            <a:endParaRPr lang="en-US"/>
          </a:p>
        </p:txBody>
      </p:sp>
    </p:spTree>
    <p:extLst>
      <p:ext uri="{BB962C8B-B14F-4D97-AF65-F5344CB8AC3E}">
        <p14:creationId xmlns:p14="http://schemas.microsoft.com/office/powerpoint/2010/main" val="763728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333800D0-F26D-3C40-BBC4-056D96ED0292}"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75930-8717-7941-95D7-D5CAE6878B07}" type="slidenum">
              <a:rPr lang="en-US" smtClean="0"/>
              <a:t>‹#›</a:t>
            </a:fld>
            <a:endParaRPr lang="en-US"/>
          </a:p>
        </p:txBody>
      </p:sp>
    </p:spTree>
    <p:extLst>
      <p:ext uri="{BB962C8B-B14F-4D97-AF65-F5344CB8AC3E}">
        <p14:creationId xmlns:p14="http://schemas.microsoft.com/office/powerpoint/2010/main" val="250674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333800D0-F26D-3C40-BBC4-056D96ED0292}" type="datetimeFigureOut">
              <a:rPr lang="en-US" smtClean="0"/>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375930-8717-7941-95D7-D5CAE6878B07}" type="slidenum">
              <a:rPr lang="en-US" smtClean="0"/>
              <a:t>‹#›</a:t>
            </a:fld>
            <a:endParaRPr lang="en-US"/>
          </a:p>
        </p:txBody>
      </p:sp>
    </p:spTree>
    <p:extLst>
      <p:ext uri="{BB962C8B-B14F-4D97-AF65-F5344CB8AC3E}">
        <p14:creationId xmlns:p14="http://schemas.microsoft.com/office/powerpoint/2010/main" val="25460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333800D0-F26D-3C40-BBC4-056D96ED0292}" type="datetimeFigureOut">
              <a:rPr lang="en-US" smtClean="0"/>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375930-8717-7941-95D7-D5CAE6878B07}" type="slidenum">
              <a:rPr lang="en-US" smtClean="0"/>
              <a:t>‹#›</a:t>
            </a:fld>
            <a:endParaRPr lang="en-US"/>
          </a:p>
        </p:txBody>
      </p:sp>
    </p:spTree>
    <p:extLst>
      <p:ext uri="{BB962C8B-B14F-4D97-AF65-F5344CB8AC3E}">
        <p14:creationId xmlns:p14="http://schemas.microsoft.com/office/powerpoint/2010/main" val="3214559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3800D0-F26D-3C40-BBC4-056D96ED0292}" type="datetimeFigureOut">
              <a:rPr lang="en-US" smtClean="0"/>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75930-8717-7941-95D7-D5CAE6878B07}" type="slidenum">
              <a:rPr lang="en-US" smtClean="0"/>
              <a:t>‹#›</a:t>
            </a:fld>
            <a:endParaRPr lang="en-US"/>
          </a:p>
        </p:txBody>
      </p:sp>
    </p:spTree>
    <p:extLst>
      <p:ext uri="{BB962C8B-B14F-4D97-AF65-F5344CB8AC3E}">
        <p14:creationId xmlns:p14="http://schemas.microsoft.com/office/powerpoint/2010/main" val="84214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333800D0-F26D-3C40-BBC4-056D96ED0292}"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75930-8717-7941-95D7-D5CAE6878B07}" type="slidenum">
              <a:rPr lang="en-US" smtClean="0"/>
              <a:t>‹#›</a:t>
            </a:fld>
            <a:endParaRPr lang="en-US"/>
          </a:p>
        </p:txBody>
      </p:sp>
    </p:spTree>
    <p:extLst>
      <p:ext uri="{BB962C8B-B14F-4D97-AF65-F5344CB8AC3E}">
        <p14:creationId xmlns:p14="http://schemas.microsoft.com/office/powerpoint/2010/main" val="686307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333800D0-F26D-3C40-BBC4-056D96ED0292}"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75930-8717-7941-95D7-D5CAE6878B07}" type="slidenum">
              <a:rPr lang="en-US" smtClean="0"/>
              <a:t>‹#›</a:t>
            </a:fld>
            <a:endParaRPr lang="en-US"/>
          </a:p>
        </p:txBody>
      </p:sp>
    </p:spTree>
    <p:extLst>
      <p:ext uri="{BB962C8B-B14F-4D97-AF65-F5344CB8AC3E}">
        <p14:creationId xmlns:p14="http://schemas.microsoft.com/office/powerpoint/2010/main" val="2901638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x-none"/>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800D0-F26D-3C40-BBC4-056D96ED0292}" type="datetimeFigureOut">
              <a:rPr lang="en-US" smtClean="0"/>
              <a:t>5/17/2018</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75930-8717-7941-95D7-D5CAE6878B07}" type="slidenum">
              <a:rPr lang="en-US" smtClean="0"/>
              <a:t>‹#›</a:t>
            </a:fld>
            <a:endParaRPr lang="en-US"/>
          </a:p>
        </p:txBody>
      </p:sp>
    </p:spTree>
    <p:extLst>
      <p:ext uri="{BB962C8B-B14F-4D97-AF65-F5344CB8AC3E}">
        <p14:creationId xmlns:p14="http://schemas.microsoft.com/office/powerpoint/2010/main" val="150585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8.emf"/><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5.wmf"/><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1000"/>
                    </a14:imgEffect>
                  </a14:imgLayer>
                </a14:imgProps>
              </a:ext>
              <a:ext uri="{28A0092B-C50C-407E-A947-70E740481C1C}">
                <a14:useLocalDpi xmlns:a14="http://schemas.microsoft.com/office/drawing/2010/main" val="0"/>
              </a:ext>
            </a:extLst>
          </a:blip>
          <a:srcRect l="31143" t="-1" r="33365" b="-14438"/>
          <a:stretch/>
        </p:blipFill>
        <p:spPr>
          <a:xfrm>
            <a:off x="4449151" y="606500"/>
            <a:ext cx="1684464" cy="5160723"/>
          </a:xfrm>
          <a:prstGeom prst="rect">
            <a:avLst/>
          </a:prstGeom>
          <a:effectLst>
            <a:reflection blurRad="6350" stA="50000" endA="300" endPos="55000" dir="5400000" sy="-100000" algn="bl" rotWithShape="0"/>
          </a:effec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r="29277"/>
          <a:stretch/>
        </p:blipFill>
        <p:spPr>
          <a:xfrm>
            <a:off x="833618" y="0"/>
            <a:ext cx="3902929" cy="5518609"/>
          </a:xfrm>
          <a:prstGeom prst="rect">
            <a:avLst/>
          </a:prstGeom>
        </p:spPr>
      </p:pic>
      <p:sp>
        <p:nvSpPr>
          <p:cNvPr id="7" name="Text Box 4"/>
          <p:cNvSpPr txBox="1">
            <a:spLocks noChangeArrowheads="1"/>
          </p:cNvSpPr>
          <p:nvPr/>
        </p:nvSpPr>
        <p:spPr bwMode="auto">
          <a:xfrm>
            <a:off x="1555421" y="4827865"/>
            <a:ext cx="9144000" cy="707886"/>
          </a:xfrm>
          <a:prstGeom prst="rect">
            <a:avLst/>
          </a:prstGeom>
          <a:noFill/>
          <a:ln w="9525">
            <a:noFill/>
            <a:miter lim="800000"/>
            <a:headEnd/>
            <a:tailEnd/>
          </a:ln>
          <a:effectLst/>
        </p:spPr>
        <p:txBody>
          <a:bodyPr wrap="square">
            <a:spAutoFit/>
          </a:bodyPr>
          <a:lstStyle/>
          <a:p>
            <a:pPr algn="ctr" eaLnBrk="0" fontAlgn="base" hangingPunct="0">
              <a:lnSpc>
                <a:spcPts val="4780"/>
              </a:lnSpc>
              <a:spcAft>
                <a:spcPct val="0"/>
              </a:spcAft>
            </a:pPr>
            <a:r>
              <a:rPr lang="en-US" sz="5400" dirty="0">
                <a:solidFill>
                  <a:srgbClr val="002060"/>
                </a:solidFill>
                <a:ea typeface="華康儷中黑" pitchFamily="49" charset="-120"/>
              </a:rPr>
              <a:t>The </a:t>
            </a:r>
            <a:r>
              <a:rPr lang="en-US" sz="5400" b="1" dirty="0" err="1">
                <a:solidFill>
                  <a:srgbClr val="002060"/>
                </a:solidFill>
                <a:ea typeface="華康儷中黑" pitchFamily="49" charset="-120"/>
              </a:rPr>
              <a:t>Isotonix</a:t>
            </a:r>
            <a:r>
              <a:rPr lang="en-US" sz="5400" dirty="0">
                <a:solidFill>
                  <a:srgbClr val="002060"/>
                </a:solidFill>
                <a:ea typeface="華康儷中黑" pitchFamily="49" charset="-120"/>
              </a:rPr>
              <a:t>   </a:t>
            </a:r>
            <a:r>
              <a:rPr lang="en-US" sz="4800" dirty="0">
                <a:solidFill>
                  <a:srgbClr val="002060"/>
                </a:solidFill>
                <a:ea typeface="華康儷中黑" pitchFamily="49" charset="-120"/>
              </a:rPr>
              <a:t>Delivery System</a:t>
            </a:r>
            <a:endParaRPr lang="en-US" sz="4800" baseline="30000" dirty="0">
              <a:solidFill>
                <a:srgbClr val="002060"/>
              </a:solidFill>
              <a:ea typeface="華康儷中黑" pitchFamily="49" charset="-120"/>
            </a:endParaRPr>
          </a:p>
        </p:txBody>
      </p:sp>
      <p:sp>
        <p:nvSpPr>
          <p:cNvPr id="8" name="Text Box 4"/>
          <p:cNvSpPr txBox="1">
            <a:spLocks noChangeArrowheads="1"/>
          </p:cNvSpPr>
          <p:nvPr/>
        </p:nvSpPr>
        <p:spPr bwMode="auto">
          <a:xfrm>
            <a:off x="193228" y="6262068"/>
            <a:ext cx="6498517" cy="276999"/>
          </a:xfrm>
          <a:prstGeom prst="rect">
            <a:avLst/>
          </a:prstGeom>
          <a:noFill/>
          <a:ln w="9525">
            <a:noFill/>
            <a:miter lim="800000"/>
            <a:headEnd/>
            <a:tailEnd/>
          </a:ln>
          <a:effectLst/>
        </p:spPr>
        <p:txBody>
          <a:bodyPr wrap="square">
            <a:spAutoFit/>
          </a:bodyPr>
          <a:lstStyle/>
          <a:p>
            <a:pPr>
              <a:spcBef>
                <a:spcPct val="50000"/>
              </a:spcBef>
            </a:pPr>
            <a:r>
              <a:rPr lang="en-US" sz="1200" b="1" dirty="0">
                <a:ea typeface="華康儷中黑" pitchFamily="49" charset="-120"/>
              </a:rPr>
              <a:t>NOTE : These products are not intended to diagnose, treat, cure or prevent any disease.</a:t>
            </a:r>
          </a:p>
        </p:txBody>
      </p:sp>
      <p:sp>
        <p:nvSpPr>
          <p:cNvPr id="2" name="Rectangle 1">
            <a:extLst>
              <a:ext uri="{FF2B5EF4-FFF2-40B4-BE49-F238E27FC236}">
                <a16:creationId xmlns:a16="http://schemas.microsoft.com/office/drawing/2014/main" id="{2D1040A1-DFF7-7848-A94F-11093E942998}"/>
              </a:ext>
            </a:extLst>
          </p:cNvPr>
          <p:cNvSpPr/>
          <p:nvPr/>
        </p:nvSpPr>
        <p:spPr>
          <a:xfrm>
            <a:off x="5544414" y="4845323"/>
            <a:ext cx="396262" cy="369332"/>
          </a:xfrm>
          <a:prstGeom prst="rect">
            <a:avLst/>
          </a:prstGeom>
        </p:spPr>
        <p:txBody>
          <a:bodyPr wrap="none">
            <a:spAutoFit/>
          </a:bodyPr>
          <a:lstStyle/>
          <a:p>
            <a:r>
              <a:rPr lang="en-US" b="1" baseline="30000" dirty="0">
                <a:solidFill>
                  <a:srgbClr val="002060"/>
                </a:solidFill>
                <a:ea typeface="華康儷中黑" pitchFamily="49" charset="-120"/>
              </a:rPr>
              <a:t>TM</a:t>
            </a:r>
            <a:endParaRPr lang="en-US" b="1" dirty="0"/>
          </a:p>
        </p:txBody>
      </p:sp>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l="31176" t="1" r="33717" b="-1797"/>
          <a:stretch/>
        </p:blipFill>
        <p:spPr>
          <a:xfrm>
            <a:off x="5921626" y="586641"/>
            <a:ext cx="1706497" cy="4679796"/>
          </a:xfrm>
          <a:prstGeom prst="rect">
            <a:avLst/>
          </a:prstGeom>
        </p:spPr>
      </p:pic>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l="32764" b="1763"/>
          <a:stretch/>
        </p:blipFill>
        <p:spPr>
          <a:xfrm>
            <a:off x="7516114" y="606499"/>
            <a:ext cx="3248247" cy="4509578"/>
          </a:xfrm>
          <a:prstGeom prst="rect">
            <a:avLst/>
          </a:prstGeom>
        </p:spPr>
      </p:pic>
      <p:sp>
        <p:nvSpPr>
          <p:cNvPr id="3" name="Rectangle 2"/>
          <p:cNvSpPr/>
          <p:nvPr/>
        </p:nvSpPr>
        <p:spPr>
          <a:xfrm>
            <a:off x="193228" y="6539067"/>
            <a:ext cx="4547480" cy="276999"/>
          </a:xfrm>
          <a:prstGeom prst="rect">
            <a:avLst/>
          </a:prstGeom>
        </p:spPr>
        <p:txBody>
          <a:bodyPr wrap="square">
            <a:spAutoFit/>
          </a:bodyPr>
          <a:lstStyle/>
          <a:p>
            <a:r>
              <a:rPr lang="en-US" sz="1200" b="1" dirty="0">
                <a:ea typeface="華康儷中黑" pitchFamily="49" charset="-120"/>
              </a:rPr>
              <a:t>Isotonix is a registered trademark of Market Singapore in Singapore</a:t>
            </a:r>
            <a:endParaRPr lang="en-SG" sz="1200" b="1" dirty="0">
              <a:ea typeface="華康儷中黑" pitchFamily="49" charset="-120"/>
            </a:endParaRPr>
          </a:p>
        </p:txBody>
      </p:sp>
    </p:spTree>
    <p:extLst>
      <p:ext uri="{BB962C8B-B14F-4D97-AF65-F5344CB8AC3E}">
        <p14:creationId xmlns:p14="http://schemas.microsoft.com/office/powerpoint/2010/main" val="105090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74BFC1B-9C00-8342-8D93-0DB6C0F24916}"/>
              </a:ext>
            </a:extLst>
          </p:cNvPr>
          <p:cNvSpPr/>
          <p:nvPr/>
        </p:nvSpPr>
        <p:spPr>
          <a:xfrm>
            <a:off x="1973538" y="851842"/>
            <a:ext cx="2650845" cy="268720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37A4B68-9BDA-584D-BBE6-9DA10FA62EE9}"/>
              </a:ext>
            </a:extLst>
          </p:cNvPr>
          <p:cNvSpPr/>
          <p:nvPr/>
        </p:nvSpPr>
        <p:spPr>
          <a:xfrm>
            <a:off x="1732098" y="3397074"/>
            <a:ext cx="453884" cy="274441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CAD7D7D-0287-3844-8BEB-CED70A6C260A}"/>
              </a:ext>
            </a:extLst>
          </p:cNvPr>
          <p:cNvSpPr/>
          <p:nvPr/>
        </p:nvSpPr>
        <p:spPr>
          <a:xfrm>
            <a:off x="2185356" y="3497253"/>
            <a:ext cx="2439027" cy="2658631"/>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5"/>
          <p:cNvGrpSpPr/>
          <p:nvPr/>
        </p:nvGrpSpPr>
        <p:grpSpPr>
          <a:xfrm>
            <a:off x="2185980" y="865597"/>
            <a:ext cx="8297631" cy="5245820"/>
            <a:chOff x="3596706" y="3425216"/>
            <a:chExt cx="5621794" cy="2533553"/>
          </a:xfrm>
        </p:grpSpPr>
        <p:grpSp>
          <p:nvGrpSpPr>
            <p:cNvPr id="4" name="Group 22"/>
            <p:cNvGrpSpPr/>
            <p:nvPr/>
          </p:nvGrpSpPr>
          <p:grpSpPr>
            <a:xfrm>
              <a:off x="3596706" y="3435692"/>
              <a:ext cx="1652061" cy="1860358"/>
              <a:chOff x="333858" y="1949792"/>
              <a:chExt cx="1644377" cy="1860358"/>
            </a:xfrm>
          </p:grpSpPr>
          <p:sp>
            <p:nvSpPr>
              <p:cNvPr id="10" name="TextBox 9"/>
              <p:cNvSpPr txBox="1"/>
              <p:nvPr/>
            </p:nvSpPr>
            <p:spPr>
              <a:xfrm>
                <a:off x="333859" y="1949792"/>
                <a:ext cx="1644376" cy="405008"/>
              </a:xfrm>
              <a:prstGeom prst="rect">
                <a:avLst/>
              </a:prstGeom>
              <a:solidFill>
                <a:schemeClr val="tx1"/>
              </a:solidFill>
              <a:ln w="19050">
                <a:solidFill>
                  <a:schemeClr val="tx1"/>
                </a:solidFill>
              </a:ln>
            </p:spPr>
            <p:txBody>
              <a:bodyPr wrap="square" rtlCol="0">
                <a:spAutoFit/>
              </a:bodyPr>
              <a:lstStyle/>
              <a:p>
                <a:r>
                  <a:rPr lang="en-US" altLang="zh-TW" dirty="0">
                    <a:solidFill>
                      <a:prstClr val="white"/>
                    </a:solidFill>
                    <a:ea typeface="華康儷中黑" pitchFamily="49" charset="-120"/>
                    <a:cs typeface="Arial" pitchFamily="34" charset="0"/>
                  </a:rPr>
                  <a:t>Rapidly absorbed </a:t>
                </a:r>
                <a:br>
                  <a:rPr lang="en-US" altLang="zh-TW" dirty="0">
                    <a:solidFill>
                      <a:prstClr val="white"/>
                    </a:solidFill>
                    <a:ea typeface="華康儷中黑" pitchFamily="49" charset="-120"/>
                    <a:cs typeface="Arial" pitchFamily="34" charset="0"/>
                  </a:rPr>
                </a:br>
                <a:r>
                  <a:rPr lang="en-US" altLang="zh-TW" dirty="0">
                    <a:solidFill>
                      <a:prstClr val="white"/>
                    </a:solidFill>
                    <a:ea typeface="華康儷中黑" pitchFamily="49" charset="-120"/>
                    <a:cs typeface="Arial" pitchFamily="34" charset="0"/>
                  </a:rPr>
                  <a:t>by the body</a:t>
                </a:r>
              </a:p>
              <a:p>
                <a:pPr>
                  <a:lnSpc>
                    <a:spcPts val="1415"/>
                  </a:lnSpc>
                </a:pPr>
                <a:endParaRPr lang="en-US" altLang="zh-TW" sz="1600" dirty="0">
                  <a:solidFill>
                    <a:prstClr val="white"/>
                  </a:solidFill>
                  <a:ea typeface="華康儷中黑" pitchFamily="49" charset="-120"/>
                  <a:cs typeface="Arial" pitchFamily="34" charset="0"/>
                </a:endParaRPr>
              </a:p>
            </p:txBody>
          </p:sp>
          <p:sp>
            <p:nvSpPr>
              <p:cNvPr id="11" name="TextBox 10"/>
              <p:cNvSpPr txBox="1"/>
              <p:nvPr/>
            </p:nvSpPr>
            <p:spPr>
              <a:xfrm>
                <a:off x="333859" y="2340260"/>
                <a:ext cx="1644376" cy="564853"/>
              </a:xfrm>
              <a:prstGeom prst="rect">
                <a:avLst/>
              </a:prstGeom>
              <a:solidFill>
                <a:schemeClr val="tx1"/>
              </a:solidFill>
              <a:ln w="19050">
                <a:solidFill>
                  <a:schemeClr val="tx1"/>
                </a:solidFill>
              </a:ln>
            </p:spPr>
            <p:txBody>
              <a:bodyPr wrap="square" rtlCol="0">
                <a:spAutoFit/>
              </a:bodyPr>
              <a:lstStyle/>
              <a:p>
                <a:r>
                  <a:rPr lang="ca-ES" altLang="zh-TW" dirty="0">
                    <a:solidFill>
                      <a:prstClr val="white"/>
                    </a:solidFill>
                    <a:ea typeface="華康儷中黑" pitchFamily="49" charset="-120"/>
                    <a:cs typeface="Arial" pitchFamily="34" charset="0"/>
                  </a:rPr>
                  <a:t>H</a:t>
                </a:r>
                <a:r>
                  <a:rPr lang="en-US" altLang="zh-TW" dirty="0" err="1">
                    <a:solidFill>
                      <a:prstClr val="white"/>
                    </a:solidFill>
                    <a:ea typeface="華康儷中黑" pitchFamily="49" charset="-120"/>
                    <a:cs typeface="Arial" pitchFamily="34" charset="0"/>
                  </a:rPr>
                  <a:t>igh</a:t>
                </a:r>
                <a:r>
                  <a:rPr lang="en-US" altLang="zh-TW" dirty="0">
                    <a:solidFill>
                      <a:prstClr val="white"/>
                    </a:solidFill>
                    <a:ea typeface="華康儷中黑" pitchFamily="49" charset="-120"/>
                    <a:cs typeface="Arial" pitchFamily="34" charset="0"/>
                  </a:rPr>
                  <a:t> concentration of vitamins and minerals</a:t>
                </a:r>
              </a:p>
              <a:p>
                <a:endParaRPr lang="en-US" altLang="zh-TW" sz="1600" dirty="0">
                  <a:solidFill>
                    <a:prstClr val="white"/>
                  </a:solidFill>
                  <a:ea typeface="華康儷中黑" pitchFamily="49" charset="-120"/>
                  <a:cs typeface="Arial" pitchFamily="34" charset="0"/>
                </a:endParaRPr>
              </a:p>
              <a:p>
                <a:endParaRPr lang="en-US" altLang="zh-TW" dirty="0">
                  <a:solidFill>
                    <a:prstClr val="white"/>
                  </a:solidFill>
                  <a:ea typeface="華康儷中黑" pitchFamily="49" charset="-120"/>
                  <a:cs typeface="Arial" pitchFamily="34" charset="0"/>
                </a:endParaRPr>
              </a:p>
            </p:txBody>
          </p:sp>
          <p:sp>
            <p:nvSpPr>
              <p:cNvPr id="12" name="TextBox 11"/>
              <p:cNvSpPr txBox="1"/>
              <p:nvPr/>
            </p:nvSpPr>
            <p:spPr>
              <a:xfrm>
                <a:off x="333858" y="2818022"/>
                <a:ext cx="1644376" cy="312156"/>
              </a:xfrm>
              <a:prstGeom prst="rect">
                <a:avLst/>
              </a:prstGeom>
              <a:solidFill>
                <a:schemeClr val="tx1"/>
              </a:solidFill>
              <a:ln w="19050">
                <a:noFill/>
              </a:ln>
            </p:spPr>
            <p:txBody>
              <a:bodyPr wrap="square" rtlCol="0">
                <a:spAutoFit/>
              </a:bodyPr>
              <a:lstStyle/>
              <a:p>
                <a:r>
                  <a:rPr lang="en-US" altLang="zh-TW" dirty="0">
                    <a:solidFill>
                      <a:prstClr val="white"/>
                    </a:solidFill>
                    <a:ea typeface="華康儷中黑" pitchFamily="49" charset="-120"/>
                    <a:cs typeface="Arial" pitchFamily="34" charset="0"/>
                  </a:rPr>
                  <a:t>Desirable results</a:t>
                </a:r>
              </a:p>
              <a:p>
                <a:endParaRPr lang="en-US" altLang="zh-TW" dirty="0">
                  <a:solidFill>
                    <a:prstClr val="white"/>
                  </a:solidFill>
                  <a:ea typeface="華康儷中黑" pitchFamily="49" charset="-120"/>
                  <a:cs typeface="Arial" pitchFamily="34" charset="0"/>
                </a:endParaRPr>
              </a:p>
            </p:txBody>
          </p:sp>
          <p:sp>
            <p:nvSpPr>
              <p:cNvPr id="13" name="TextBox 12"/>
              <p:cNvSpPr txBox="1"/>
              <p:nvPr/>
            </p:nvSpPr>
            <p:spPr>
              <a:xfrm>
                <a:off x="333859" y="3301629"/>
                <a:ext cx="1416624" cy="178375"/>
              </a:xfrm>
              <a:prstGeom prst="rect">
                <a:avLst/>
              </a:prstGeom>
              <a:noFill/>
              <a:ln w="19050">
                <a:noFill/>
              </a:ln>
            </p:spPr>
            <p:txBody>
              <a:bodyPr wrap="square" rtlCol="0">
                <a:spAutoFit/>
              </a:bodyPr>
              <a:lstStyle/>
              <a:p>
                <a:r>
                  <a:rPr lang="en-US" altLang="zh-TW" dirty="0">
                    <a:ea typeface="華康儷中黑" pitchFamily="49" charset="-120"/>
                    <a:cs typeface="Arial" pitchFamily="34" charset="0"/>
                  </a:rPr>
                  <a:t>Minimal absorption</a:t>
                </a:r>
                <a:endParaRPr lang="ca-ES" altLang="zh-TW" sz="1600" dirty="0">
                  <a:ea typeface="華康儷中黑" pitchFamily="49" charset="-120"/>
                  <a:cs typeface="Arial" pitchFamily="34" charset="0"/>
                </a:endParaRPr>
              </a:p>
            </p:txBody>
          </p:sp>
          <p:sp>
            <p:nvSpPr>
              <p:cNvPr id="14" name="TextBox 13"/>
              <p:cNvSpPr txBox="1"/>
              <p:nvPr/>
            </p:nvSpPr>
            <p:spPr>
              <a:xfrm>
                <a:off x="333859" y="3631775"/>
                <a:ext cx="1246191" cy="178375"/>
              </a:xfrm>
              <a:prstGeom prst="rect">
                <a:avLst/>
              </a:prstGeom>
              <a:noFill/>
              <a:ln w="19050">
                <a:noFill/>
              </a:ln>
            </p:spPr>
            <p:txBody>
              <a:bodyPr wrap="square" rtlCol="0">
                <a:spAutoFit/>
              </a:bodyPr>
              <a:lstStyle/>
              <a:p>
                <a:r>
                  <a:rPr lang="en-MY" altLang="zh-TW" dirty="0">
                    <a:ea typeface="華康儷中黑" pitchFamily="49" charset="-120"/>
                    <a:cs typeface="Arial" pitchFamily="34" charset="0"/>
                  </a:rPr>
                  <a:t>Diluted Nutrients</a:t>
                </a:r>
                <a:endParaRPr lang="en-US" altLang="zh-TW" sz="1600" dirty="0">
                  <a:ea typeface="華康儷中黑" pitchFamily="49" charset="-120"/>
                  <a:cs typeface="Arial" pitchFamily="34" charset="0"/>
                </a:endParaRPr>
              </a:p>
            </p:txBody>
          </p:sp>
        </p:grpSp>
        <p:pic>
          <p:nvPicPr>
            <p:cNvPr id="8" name="Picture 9" descr="F:\NMTSS\Regional Event\AC 2011\Printing\VitC+Green 2011 May\Isotonix Absorption.png"/>
            <p:cNvPicPr>
              <a:picLocks noChangeAspect="1" noChangeArrowheads="1"/>
            </p:cNvPicPr>
            <p:nvPr/>
          </p:nvPicPr>
          <p:blipFill>
            <a:blip r:embed="rId3" cstate="print"/>
            <a:srcRect l="24480"/>
            <a:stretch>
              <a:fillRect/>
            </a:stretch>
          </p:blipFill>
          <p:spPr bwMode="auto">
            <a:xfrm>
              <a:off x="5248767" y="3425216"/>
              <a:ext cx="3969733" cy="2533553"/>
            </a:xfrm>
            <a:prstGeom prst="rect">
              <a:avLst/>
            </a:prstGeom>
            <a:noFill/>
            <a:ln w="12700">
              <a:solidFill>
                <a:schemeClr val="tx1"/>
              </a:solidFill>
            </a:ln>
          </p:spPr>
        </p:pic>
      </p:grpSp>
      <p:sp>
        <p:nvSpPr>
          <p:cNvPr id="5" name="TextBox 4"/>
          <p:cNvSpPr txBox="1"/>
          <p:nvPr/>
        </p:nvSpPr>
        <p:spPr>
          <a:xfrm rot="16200000">
            <a:off x="647998" y="4637712"/>
            <a:ext cx="2621459" cy="369332"/>
          </a:xfrm>
          <a:prstGeom prst="rect">
            <a:avLst/>
          </a:prstGeom>
          <a:noFill/>
          <a:ln>
            <a:noFill/>
          </a:ln>
        </p:spPr>
        <p:txBody>
          <a:bodyPr wrap="square" rtlCol="0">
            <a:spAutoFit/>
          </a:bodyPr>
          <a:lstStyle/>
          <a:p>
            <a:pPr algn="ctr"/>
            <a:r>
              <a:rPr lang="en-US" b="1" dirty="0">
                <a:solidFill>
                  <a:schemeClr val="bg1"/>
                </a:solidFill>
                <a:ea typeface="華康儷中黑" pitchFamily="49" charset="-120"/>
              </a:rPr>
              <a:t>tablet/ capsule/ </a:t>
            </a:r>
            <a:r>
              <a:rPr lang="en-US" b="1" dirty="0" err="1">
                <a:solidFill>
                  <a:schemeClr val="bg1"/>
                </a:solidFill>
                <a:ea typeface="華康儷中黑" pitchFamily="49" charset="-120"/>
              </a:rPr>
              <a:t>softgel</a:t>
            </a:r>
            <a:endParaRPr lang="en-US" b="1" dirty="0">
              <a:solidFill>
                <a:schemeClr val="bg1"/>
              </a:solidFill>
              <a:ea typeface="華康儷中黑" pitchFamily="49" charset="-120"/>
            </a:endParaRPr>
          </a:p>
        </p:txBody>
      </p:sp>
      <p:sp>
        <p:nvSpPr>
          <p:cNvPr id="31" name="Rectangle 30">
            <a:extLst>
              <a:ext uri="{FF2B5EF4-FFF2-40B4-BE49-F238E27FC236}">
                <a16:creationId xmlns:a16="http://schemas.microsoft.com/office/drawing/2014/main" id="{96E98E1F-2B6C-0C47-8972-2701BC6BCF2E}"/>
              </a:ext>
            </a:extLst>
          </p:cNvPr>
          <p:cNvSpPr/>
          <p:nvPr/>
        </p:nvSpPr>
        <p:spPr>
          <a:xfrm>
            <a:off x="1731785" y="851842"/>
            <a:ext cx="453884" cy="2645410"/>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3E4D3371-83DE-3B41-B635-260744D61FE4}"/>
              </a:ext>
            </a:extLst>
          </p:cNvPr>
          <p:cNvSpPr txBox="1"/>
          <p:nvPr/>
        </p:nvSpPr>
        <p:spPr>
          <a:xfrm rot="16200000">
            <a:off x="647685" y="2020225"/>
            <a:ext cx="2621459" cy="284693"/>
          </a:xfrm>
          <a:prstGeom prst="rect">
            <a:avLst/>
          </a:prstGeom>
          <a:noFill/>
          <a:ln>
            <a:noFill/>
          </a:ln>
        </p:spPr>
        <p:txBody>
          <a:bodyPr wrap="square" rtlCol="0">
            <a:spAutoFit/>
          </a:bodyPr>
          <a:lstStyle/>
          <a:p>
            <a:pPr algn="ctr">
              <a:lnSpc>
                <a:spcPts val="1524"/>
              </a:lnSpc>
            </a:pPr>
            <a:r>
              <a:rPr lang="en-US" altLang="zh-TW" b="1" dirty="0" err="1">
                <a:ea typeface="華康儷中黑" pitchFamily="49" charset="-120"/>
                <a:cs typeface="Arial" pitchFamily="34" charset="0"/>
              </a:rPr>
              <a:t>Isotonix</a:t>
            </a:r>
            <a:r>
              <a:rPr lang="en-US" b="1" baseline="30000" dirty="0" err="1">
                <a:ea typeface="華康儷中黑" pitchFamily="49" charset="-120"/>
              </a:rPr>
              <a:t>TM</a:t>
            </a:r>
            <a:endParaRPr lang="en-US" altLang="zh-TW" dirty="0">
              <a:ea typeface="華康儷中黑" pitchFamily="49" charset="-120"/>
              <a:cs typeface="Arial" pitchFamily="34" charset="0"/>
            </a:endParaRPr>
          </a:p>
        </p:txBody>
      </p:sp>
      <p:pic>
        <p:nvPicPr>
          <p:cNvPr id="20" name="Picture 19" descr="shop.com-logo.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3614" y="6423409"/>
            <a:ext cx="1301988" cy="311307"/>
          </a:xfrm>
          <a:prstGeom prst="rect">
            <a:avLst/>
          </a:prstGeom>
        </p:spPr>
      </p:pic>
      <p:sp>
        <p:nvSpPr>
          <p:cNvPr id="21" name="TextBox 20"/>
          <p:cNvSpPr txBox="1"/>
          <p:nvPr/>
        </p:nvSpPr>
        <p:spPr>
          <a:xfrm>
            <a:off x="8849684" y="6371594"/>
            <a:ext cx="2033930" cy="307777"/>
          </a:xfrm>
          <a:prstGeom prst="rect">
            <a:avLst/>
          </a:prstGeom>
          <a:noFill/>
        </p:spPr>
        <p:txBody>
          <a:bodyPr wrap="square" rtlCol="0">
            <a:spAutoFit/>
          </a:bodyPr>
          <a:lstStyle/>
          <a:p>
            <a:pPr algn="r"/>
            <a:r>
              <a:rPr lang="en-US" sz="700" spc="280" dirty="0">
                <a:latin typeface="Calibri"/>
                <a:cs typeface="Calibri"/>
              </a:rPr>
              <a:t>COPYRIGHT2018 MASG. ALL RIGHTS RESERVED. </a:t>
            </a:r>
            <a:endParaRPr lang="en-SG" sz="700" spc="280" dirty="0">
              <a:latin typeface="Calibri"/>
              <a:cs typeface="Calibri"/>
            </a:endParaRPr>
          </a:p>
        </p:txBody>
      </p:sp>
    </p:spTree>
    <p:extLst>
      <p:ext uri="{BB962C8B-B14F-4D97-AF65-F5344CB8AC3E}">
        <p14:creationId xmlns:p14="http://schemas.microsoft.com/office/powerpoint/2010/main" val="1097216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76"/>
          <p:cNvSpPr txBox="1"/>
          <p:nvPr/>
        </p:nvSpPr>
        <p:spPr>
          <a:xfrm>
            <a:off x="2030662" y="6396344"/>
            <a:ext cx="3577040" cy="400110"/>
          </a:xfrm>
          <a:prstGeom prst="rect">
            <a:avLst/>
          </a:prstGeom>
          <a:noFill/>
        </p:spPr>
        <p:txBody>
          <a:bodyPr wrap="square" rtlCol="0">
            <a:spAutoFit/>
          </a:bodyPr>
          <a:lstStyle/>
          <a:p>
            <a:r>
              <a:rPr lang="en-US" sz="1000" dirty="0">
                <a:latin typeface="Calibri"/>
              </a:rPr>
              <a:t>Source: </a:t>
            </a:r>
            <a:r>
              <a:rPr lang="en-SG" sz="1000" dirty="0">
                <a:latin typeface="Calibri"/>
              </a:rPr>
              <a:t>http://www.ncbi.nlm.nih.gov/pubmed/19172583</a:t>
            </a:r>
          </a:p>
          <a:p>
            <a:r>
              <a:rPr lang="en-US" sz="1000" dirty="0">
                <a:latin typeface="Calibri"/>
              </a:rPr>
              <a:t> </a:t>
            </a:r>
            <a:endParaRPr lang="en-SG" sz="1000" dirty="0">
              <a:latin typeface="Calibri"/>
            </a:endParaRPr>
          </a:p>
        </p:txBody>
      </p:sp>
      <p:pic>
        <p:nvPicPr>
          <p:cNvPr id="80" name="Picture 79"/>
          <p:cNvPicPr>
            <a:picLocks noChangeAspect="1" noChangeArrowheads="1"/>
          </p:cNvPicPr>
          <p:nvPr/>
        </p:nvPicPr>
        <p:blipFill>
          <a:blip r:embed="rId3" cstate="print"/>
          <a:srcRect/>
          <a:stretch>
            <a:fillRect/>
          </a:stretch>
        </p:blipFill>
        <p:spPr bwMode="auto">
          <a:xfrm>
            <a:off x="3508243" y="1441921"/>
            <a:ext cx="4949186" cy="4102308"/>
          </a:xfrm>
          <a:prstGeom prst="rect">
            <a:avLst/>
          </a:prstGeom>
          <a:noFill/>
          <a:ln w="9525">
            <a:noFill/>
            <a:miter lim="800000"/>
            <a:headEnd/>
            <a:tailEnd/>
          </a:ln>
          <a:effectLst/>
        </p:spPr>
      </p:pic>
      <p:grpSp>
        <p:nvGrpSpPr>
          <p:cNvPr id="81" name="Group 38"/>
          <p:cNvGrpSpPr/>
          <p:nvPr/>
        </p:nvGrpSpPr>
        <p:grpSpPr>
          <a:xfrm>
            <a:off x="3201907" y="1675947"/>
            <a:ext cx="5294149" cy="4335029"/>
            <a:chOff x="1920606" y="1740597"/>
            <a:chExt cx="6490335" cy="4335029"/>
          </a:xfrm>
        </p:grpSpPr>
        <p:grpSp>
          <p:nvGrpSpPr>
            <p:cNvPr id="82" name="Group 20"/>
            <p:cNvGrpSpPr/>
            <p:nvPr/>
          </p:nvGrpSpPr>
          <p:grpSpPr>
            <a:xfrm>
              <a:off x="2569307" y="5537444"/>
              <a:ext cx="5841634" cy="538182"/>
              <a:chOff x="2569307" y="5429264"/>
              <a:chExt cx="5841634" cy="538182"/>
            </a:xfrm>
          </p:grpSpPr>
          <p:sp>
            <p:nvSpPr>
              <p:cNvPr id="88" name="TextBox 87"/>
              <p:cNvSpPr txBox="1"/>
              <p:nvPr/>
            </p:nvSpPr>
            <p:spPr>
              <a:xfrm>
                <a:off x="2569307" y="5429264"/>
                <a:ext cx="552612" cy="528350"/>
              </a:xfrm>
              <a:prstGeom prst="rect">
                <a:avLst/>
              </a:prstGeom>
              <a:noFill/>
            </p:spPr>
            <p:txBody>
              <a:bodyPr wrap="none" rtlCol="0">
                <a:spAutoFit/>
              </a:bodyPr>
              <a:lstStyle/>
              <a:p>
                <a:pPr algn="ctr">
                  <a:lnSpc>
                    <a:spcPts val="1700"/>
                  </a:lnSpc>
                </a:pPr>
                <a:r>
                  <a:rPr lang="de-CH" dirty="0">
                    <a:solidFill>
                      <a:prstClr val="black"/>
                    </a:solidFill>
                    <a:latin typeface="微軟正黑體" pitchFamily="34" charset="-120"/>
                    <a:ea typeface="微軟正黑體" pitchFamily="34" charset="-120"/>
                  </a:rPr>
                  <a:t>10</a:t>
                </a:r>
                <a:br>
                  <a:rPr lang="de-CH" dirty="0">
                    <a:solidFill>
                      <a:prstClr val="black"/>
                    </a:solidFill>
                    <a:latin typeface="微軟正黑體" pitchFamily="34" charset="-120"/>
                    <a:ea typeface="微軟正黑體" pitchFamily="34" charset="-120"/>
                  </a:rPr>
                </a:br>
                <a:endParaRPr lang="en-GB" dirty="0">
                  <a:solidFill>
                    <a:prstClr val="black"/>
                  </a:solidFill>
                  <a:latin typeface="微軟正黑體" pitchFamily="34" charset="-120"/>
                  <a:ea typeface="微軟正黑體" pitchFamily="34" charset="-120"/>
                </a:endParaRPr>
              </a:p>
            </p:txBody>
          </p:sp>
          <p:sp>
            <p:nvSpPr>
              <p:cNvPr id="89" name="TextBox 88"/>
              <p:cNvSpPr txBox="1"/>
              <p:nvPr/>
            </p:nvSpPr>
            <p:spPr>
              <a:xfrm>
                <a:off x="2990089" y="5429264"/>
                <a:ext cx="552612" cy="310341"/>
              </a:xfrm>
              <a:prstGeom prst="rect">
                <a:avLst/>
              </a:prstGeom>
              <a:noFill/>
            </p:spPr>
            <p:txBody>
              <a:bodyPr wrap="none" rtlCol="0">
                <a:spAutoFit/>
              </a:bodyPr>
              <a:lstStyle/>
              <a:p>
                <a:pPr algn="ctr">
                  <a:lnSpc>
                    <a:spcPts val="1700"/>
                  </a:lnSpc>
                </a:pPr>
                <a:r>
                  <a:rPr lang="de-CH" dirty="0">
                    <a:solidFill>
                      <a:prstClr val="black"/>
                    </a:solidFill>
                    <a:latin typeface="微軟正黑體" pitchFamily="34" charset="-120"/>
                    <a:ea typeface="微軟正黑體" pitchFamily="34" charset="-120"/>
                  </a:rPr>
                  <a:t>20</a:t>
                </a:r>
                <a:endParaRPr lang="en-GB" dirty="0">
                  <a:solidFill>
                    <a:prstClr val="black"/>
                  </a:solidFill>
                  <a:latin typeface="微軟正黑體" pitchFamily="34" charset="-120"/>
                  <a:ea typeface="微軟正黑體" pitchFamily="34" charset="-120"/>
                </a:endParaRPr>
              </a:p>
            </p:txBody>
          </p:sp>
          <p:sp>
            <p:nvSpPr>
              <p:cNvPr id="90" name="TextBox 89"/>
              <p:cNvSpPr txBox="1"/>
              <p:nvPr/>
            </p:nvSpPr>
            <p:spPr>
              <a:xfrm>
                <a:off x="3393762" y="5429264"/>
                <a:ext cx="552612" cy="310341"/>
              </a:xfrm>
              <a:prstGeom prst="rect">
                <a:avLst/>
              </a:prstGeom>
              <a:noFill/>
            </p:spPr>
            <p:txBody>
              <a:bodyPr wrap="none" rtlCol="0">
                <a:spAutoFit/>
              </a:bodyPr>
              <a:lstStyle/>
              <a:p>
                <a:pPr algn="ctr">
                  <a:lnSpc>
                    <a:spcPts val="1700"/>
                  </a:lnSpc>
                </a:pPr>
                <a:r>
                  <a:rPr lang="de-CH" dirty="0">
                    <a:solidFill>
                      <a:prstClr val="black"/>
                    </a:solidFill>
                    <a:latin typeface="微軟正黑體" pitchFamily="34" charset="-120"/>
                    <a:ea typeface="微軟正黑體" pitchFamily="34" charset="-120"/>
                  </a:rPr>
                  <a:t>30</a:t>
                </a:r>
                <a:endParaRPr lang="en-GB" dirty="0">
                  <a:solidFill>
                    <a:prstClr val="black"/>
                  </a:solidFill>
                  <a:latin typeface="微軟正黑體" pitchFamily="34" charset="-120"/>
                  <a:ea typeface="微軟正黑體" pitchFamily="34" charset="-120"/>
                </a:endParaRPr>
              </a:p>
            </p:txBody>
          </p:sp>
          <p:sp>
            <p:nvSpPr>
              <p:cNvPr id="91" name="TextBox 90"/>
              <p:cNvSpPr txBox="1"/>
              <p:nvPr/>
            </p:nvSpPr>
            <p:spPr>
              <a:xfrm>
                <a:off x="3810321" y="5429264"/>
                <a:ext cx="552612" cy="310341"/>
              </a:xfrm>
              <a:prstGeom prst="rect">
                <a:avLst/>
              </a:prstGeom>
              <a:noFill/>
            </p:spPr>
            <p:txBody>
              <a:bodyPr wrap="none" rtlCol="0">
                <a:spAutoFit/>
              </a:bodyPr>
              <a:lstStyle/>
              <a:p>
                <a:pPr algn="ctr">
                  <a:lnSpc>
                    <a:spcPts val="1700"/>
                  </a:lnSpc>
                </a:pPr>
                <a:r>
                  <a:rPr lang="de-CH" dirty="0">
                    <a:solidFill>
                      <a:prstClr val="black"/>
                    </a:solidFill>
                    <a:latin typeface="微軟正黑體" pitchFamily="34" charset="-120"/>
                    <a:ea typeface="微軟正黑體" pitchFamily="34" charset="-120"/>
                  </a:rPr>
                  <a:t>40</a:t>
                </a:r>
                <a:endParaRPr lang="en-GB" dirty="0">
                  <a:solidFill>
                    <a:prstClr val="black"/>
                  </a:solidFill>
                  <a:latin typeface="微軟正黑體" pitchFamily="34" charset="-120"/>
                  <a:ea typeface="微軟正黑體" pitchFamily="34" charset="-120"/>
                </a:endParaRPr>
              </a:p>
            </p:txBody>
          </p:sp>
          <p:sp>
            <p:nvSpPr>
              <p:cNvPr id="92" name="TextBox 91"/>
              <p:cNvSpPr txBox="1"/>
              <p:nvPr/>
            </p:nvSpPr>
            <p:spPr>
              <a:xfrm>
                <a:off x="4219897" y="5429264"/>
                <a:ext cx="552612" cy="310341"/>
              </a:xfrm>
              <a:prstGeom prst="rect">
                <a:avLst/>
              </a:prstGeom>
              <a:noFill/>
            </p:spPr>
            <p:txBody>
              <a:bodyPr wrap="none" rtlCol="0">
                <a:spAutoFit/>
              </a:bodyPr>
              <a:lstStyle/>
              <a:p>
                <a:pPr algn="ctr">
                  <a:lnSpc>
                    <a:spcPts val="1700"/>
                  </a:lnSpc>
                </a:pPr>
                <a:r>
                  <a:rPr lang="de-CH" dirty="0">
                    <a:solidFill>
                      <a:prstClr val="black"/>
                    </a:solidFill>
                    <a:latin typeface="微軟正黑體" pitchFamily="34" charset="-120"/>
                    <a:ea typeface="微軟正黑體" pitchFamily="34" charset="-120"/>
                  </a:rPr>
                  <a:t>50</a:t>
                </a:r>
                <a:endParaRPr lang="en-GB" dirty="0">
                  <a:solidFill>
                    <a:prstClr val="black"/>
                  </a:solidFill>
                  <a:latin typeface="微軟正黑體" pitchFamily="34" charset="-120"/>
                  <a:ea typeface="微軟正黑體" pitchFamily="34" charset="-120"/>
                </a:endParaRPr>
              </a:p>
            </p:txBody>
          </p:sp>
          <p:sp>
            <p:nvSpPr>
              <p:cNvPr id="93" name="TextBox 92"/>
              <p:cNvSpPr txBox="1"/>
              <p:nvPr/>
            </p:nvSpPr>
            <p:spPr>
              <a:xfrm>
                <a:off x="4638999" y="5429264"/>
                <a:ext cx="552612" cy="528350"/>
              </a:xfrm>
              <a:prstGeom prst="rect">
                <a:avLst/>
              </a:prstGeom>
              <a:noFill/>
            </p:spPr>
            <p:txBody>
              <a:bodyPr wrap="none" rtlCol="0">
                <a:spAutoFit/>
              </a:bodyPr>
              <a:lstStyle/>
              <a:p>
                <a:pPr algn="ctr">
                  <a:lnSpc>
                    <a:spcPts val="1700"/>
                  </a:lnSpc>
                </a:pPr>
                <a:r>
                  <a:rPr lang="de-CH" dirty="0">
                    <a:solidFill>
                      <a:prstClr val="black"/>
                    </a:solidFill>
                    <a:latin typeface="微軟正黑體" pitchFamily="34" charset="-120"/>
                    <a:ea typeface="微軟正黑體" pitchFamily="34" charset="-120"/>
                  </a:rPr>
                  <a:t>60</a:t>
                </a:r>
                <a:br>
                  <a:rPr lang="de-CH" dirty="0">
                    <a:solidFill>
                      <a:prstClr val="black"/>
                    </a:solidFill>
                    <a:latin typeface="微軟正黑體" pitchFamily="34" charset="-120"/>
                    <a:ea typeface="微軟正黑體" pitchFamily="34" charset="-120"/>
                  </a:rPr>
                </a:br>
                <a:endParaRPr lang="en-GB" dirty="0">
                  <a:solidFill>
                    <a:prstClr val="black"/>
                  </a:solidFill>
                  <a:latin typeface="微軟正黑體" pitchFamily="34" charset="-120"/>
                  <a:ea typeface="微軟正黑體" pitchFamily="34" charset="-120"/>
                </a:endParaRPr>
              </a:p>
            </p:txBody>
          </p:sp>
          <p:sp>
            <p:nvSpPr>
              <p:cNvPr id="94" name="TextBox 93"/>
              <p:cNvSpPr txBox="1"/>
              <p:nvPr/>
            </p:nvSpPr>
            <p:spPr>
              <a:xfrm>
                <a:off x="5053339" y="5429264"/>
                <a:ext cx="552612" cy="528350"/>
              </a:xfrm>
              <a:prstGeom prst="rect">
                <a:avLst/>
              </a:prstGeom>
              <a:noFill/>
            </p:spPr>
            <p:txBody>
              <a:bodyPr wrap="none" rtlCol="0">
                <a:spAutoFit/>
              </a:bodyPr>
              <a:lstStyle/>
              <a:p>
                <a:pPr algn="ctr">
                  <a:lnSpc>
                    <a:spcPts val="1700"/>
                  </a:lnSpc>
                </a:pPr>
                <a:r>
                  <a:rPr lang="de-CH" dirty="0">
                    <a:solidFill>
                      <a:prstClr val="black"/>
                    </a:solidFill>
                    <a:latin typeface="微軟正黑體" pitchFamily="34" charset="-120"/>
                    <a:ea typeface="微軟正黑體" pitchFamily="34" charset="-120"/>
                  </a:rPr>
                  <a:t>70</a:t>
                </a:r>
                <a:br>
                  <a:rPr lang="de-CH" dirty="0">
                    <a:solidFill>
                      <a:prstClr val="black"/>
                    </a:solidFill>
                    <a:latin typeface="微軟正黑體" pitchFamily="34" charset="-120"/>
                    <a:ea typeface="微軟正黑體" pitchFamily="34" charset="-120"/>
                  </a:rPr>
                </a:br>
                <a:endParaRPr lang="en-GB" dirty="0">
                  <a:solidFill>
                    <a:prstClr val="black"/>
                  </a:solidFill>
                  <a:latin typeface="微軟正黑體" pitchFamily="34" charset="-120"/>
                  <a:ea typeface="微軟正黑體" pitchFamily="34" charset="-120"/>
                </a:endParaRPr>
              </a:p>
            </p:txBody>
          </p:sp>
          <p:sp>
            <p:nvSpPr>
              <p:cNvPr id="95" name="TextBox 94"/>
              <p:cNvSpPr txBox="1"/>
              <p:nvPr/>
            </p:nvSpPr>
            <p:spPr>
              <a:xfrm>
                <a:off x="5462920" y="5429264"/>
                <a:ext cx="552612" cy="528350"/>
              </a:xfrm>
              <a:prstGeom prst="rect">
                <a:avLst/>
              </a:prstGeom>
              <a:noFill/>
            </p:spPr>
            <p:txBody>
              <a:bodyPr wrap="none" rtlCol="0">
                <a:spAutoFit/>
              </a:bodyPr>
              <a:lstStyle/>
              <a:p>
                <a:pPr algn="ctr">
                  <a:lnSpc>
                    <a:spcPts val="1700"/>
                  </a:lnSpc>
                </a:pPr>
                <a:r>
                  <a:rPr lang="de-CH" dirty="0">
                    <a:solidFill>
                      <a:prstClr val="black"/>
                    </a:solidFill>
                    <a:latin typeface="微軟正黑體" pitchFamily="34" charset="-120"/>
                    <a:ea typeface="微軟正黑體" pitchFamily="34" charset="-120"/>
                  </a:rPr>
                  <a:t>80</a:t>
                </a:r>
                <a:br>
                  <a:rPr lang="de-CH" dirty="0">
                    <a:solidFill>
                      <a:prstClr val="black"/>
                    </a:solidFill>
                    <a:latin typeface="微軟正黑體" pitchFamily="34" charset="-120"/>
                    <a:ea typeface="微軟正黑體" pitchFamily="34" charset="-120"/>
                  </a:rPr>
                </a:br>
                <a:endParaRPr lang="en-GB" dirty="0">
                  <a:solidFill>
                    <a:prstClr val="black"/>
                  </a:solidFill>
                  <a:latin typeface="微軟正黑體" pitchFamily="34" charset="-120"/>
                  <a:ea typeface="微軟正黑體" pitchFamily="34" charset="-120"/>
                </a:endParaRPr>
              </a:p>
            </p:txBody>
          </p:sp>
          <p:sp>
            <p:nvSpPr>
              <p:cNvPr id="96" name="TextBox 95"/>
              <p:cNvSpPr txBox="1"/>
              <p:nvPr/>
            </p:nvSpPr>
            <p:spPr>
              <a:xfrm>
                <a:off x="5872497" y="5429264"/>
                <a:ext cx="552612" cy="528350"/>
              </a:xfrm>
              <a:prstGeom prst="rect">
                <a:avLst/>
              </a:prstGeom>
              <a:noFill/>
            </p:spPr>
            <p:txBody>
              <a:bodyPr wrap="none" rtlCol="0">
                <a:spAutoFit/>
              </a:bodyPr>
              <a:lstStyle/>
              <a:p>
                <a:pPr algn="ctr">
                  <a:lnSpc>
                    <a:spcPts val="1700"/>
                  </a:lnSpc>
                </a:pPr>
                <a:r>
                  <a:rPr lang="de-CH" dirty="0">
                    <a:solidFill>
                      <a:prstClr val="black"/>
                    </a:solidFill>
                    <a:latin typeface="微軟正黑體" pitchFamily="34" charset="-120"/>
                    <a:ea typeface="微軟正黑體" pitchFamily="34" charset="-120"/>
                  </a:rPr>
                  <a:t>90</a:t>
                </a:r>
                <a:br>
                  <a:rPr lang="de-CH" dirty="0">
                    <a:solidFill>
                      <a:prstClr val="black"/>
                    </a:solidFill>
                    <a:latin typeface="微軟正黑體" pitchFamily="34" charset="-120"/>
                    <a:ea typeface="微軟正黑體" pitchFamily="34" charset="-120"/>
                  </a:rPr>
                </a:br>
                <a:endParaRPr lang="en-GB" dirty="0">
                  <a:solidFill>
                    <a:prstClr val="black"/>
                  </a:solidFill>
                  <a:latin typeface="微軟正黑體" pitchFamily="34" charset="-120"/>
                  <a:ea typeface="微軟正黑體" pitchFamily="34" charset="-120"/>
                </a:endParaRPr>
              </a:p>
            </p:txBody>
          </p:sp>
          <p:sp>
            <p:nvSpPr>
              <p:cNvPr id="97" name="TextBox 96"/>
              <p:cNvSpPr txBox="1"/>
              <p:nvPr/>
            </p:nvSpPr>
            <p:spPr>
              <a:xfrm>
                <a:off x="6368840" y="5429264"/>
                <a:ext cx="389502" cy="528350"/>
              </a:xfrm>
              <a:prstGeom prst="rect">
                <a:avLst/>
              </a:prstGeom>
              <a:noFill/>
            </p:spPr>
            <p:txBody>
              <a:bodyPr wrap="none" rtlCol="0">
                <a:spAutoFit/>
              </a:bodyPr>
              <a:lstStyle/>
              <a:p>
                <a:pPr algn="ctr">
                  <a:lnSpc>
                    <a:spcPts val="1700"/>
                  </a:lnSpc>
                </a:pPr>
                <a:r>
                  <a:rPr lang="de-CH" dirty="0">
                    <a:solidFill>
                      <a:prstClr val="black"/>
                    </a:solidFill>
                    <a:latin typeface="微軟正黑體" pitchFamily="34" charset="-120"/>
                    <a:ea typeface="微軟正黑體" pitchFamily="34" charset="-120"/>
                  </a:rPr>
                  <a:t>2</a:t>
                </a:r>
                <a:br>
                  <a:rPr lang="de-CH" dirty="0">
                    <a:solidFill>
                      <a:prstClr val="black"/>
                    </a:solidFill>
                    <a:latin typeface="微軟正黑體" pitchFamily="34" charset="-120"/>
                    <a:ea typeface="微軟正黑體" pitchFamily="34" charset="-120"/>
                  </a:rPr>
                </a:br>
                <a:endParaRPr lang="en-GB" dirty="0">
                  <a:solidFill>
                    <a:prstClr val="black"/>
                  </a:solidFill>
                  <a:latin typeface="微軟正黑體" pitchFamily="34" charset="-120"/>
                  <a:ea typeface="微軟正黑體" pitchFamily="34" charset="-120"/>
                </a:endParaRPr>
              </a:p>
            </p:txBody>
          </p:sp>
          <p:sp>
            <p:nvSpPr>
              <p:cNvPr id="98" name="TextBox 97"/>
              <p:cNvSpPr txBox="1"/>
              <p:nvPr/>
            </p:nvSpPr>
            <p:spPr>
              <a:xfrm>
                <a:off x="6635269" y="5429264"/>
                <a:ext cx="674074" cy="538182"/>
              </a:xfrm>
              <a:prstGeom prst="rect">
                <a:avLst/>
              </a:prstGeom>
              <a:noFill/>
            </p:spPr>
            <p:txBody>
              <a:bodyPr wrap="none" rtlCol="0">
                <a:spAutoFit/>
              </a:bodyPr>
              <a:lstStyle/>
              <a:p>
                <a:pPr algn="ctr">
                  <a:lnSpc>
                    <a:spcPts val="1700"/>
                  </a:lnSpc>
                </a:pPr>
                <a:r>
                  <a:rPr lang="de-CH" dirty="0">
                    <a:solidFill>
                      <a:prstClr val="black"/>
                    </a:solidFill>
                    <a:latin typeface="微軟正黑體" pitchFamily="34" charset="-120"/>
                    <a:ea typeface="微軟正黑體" pitchFamily="34" charset="-120"/>
                  </a:rPr>
                  <a:t>2½</a:t>
                </a:r>
                <a:br>
                  <a:rPr lang="de-CH" dirty="0">
                    <a:solidFill>
                      <a:prstClr val="black"/>
                    </a:solidFill>
                    <a:latin typeface="微軟正黑體" pitchFamily="34" charset="-120"/>
                    <a:ea typeface="微軟正黑體" pitchFamily="34" charset="-120"/>
                  </a:rPr>
                </a:br>
                <a:endParaRPr lang="en-GB" dirty="0">
                  <a:solidFill>
                    <a:prstClr val="black"/>
                  </a:solidFill>
                  <a:latin typeface="微軟正黑體" pitchFamily="34" charset="-120"/>
                  <a:ea typeface="微軟正黑體" pitchFamily="34" charset="-120"/>
                </a:endParaRPr>
              </a:p>
            </p:txBody>
          </p:sp>
          <p:sp>
            <p:nvSpPr>
              <p:cNvPr id="99" name="TextBox 98"/>
              <p:cNvSpPr txBox="1"/>
              <p:nvPr/>
            </p:nvSpPr>
            <p:spPr>
              <a:xfrm>
                <a:off x="7463953" y="5429264"/>
                <a:ext cx="674074" cy="538182"/>
              </a:xfrm>
              <a:prstGeom prst="rect">
                <a:avLst/>
              </a:prstGeom>
              <a:noFill/>
            </p:spPr>
            <p:txBody>
              <a:bodyPr wrap="none" rtlCol="0">
                <a:spAutoFit/>
              </a:bodyPr>
              <a:lstStyle/>
              <a:p>
                <a:pPr algn="ctr">
                  <a:lnSpc>
                    <a:spcPts val="1700"/>
                  </a:lnSpc>
                </a:pPr>
                <a:r>
                  <a:rPr lang="de-CH" dirty="0">
                    <a:solidFill>
                      <a:prstClr val="black"/>
                    </a:solidFill>
                    <a:latin typeface="微軟正黑體" pitchFamily="34" charset="-120"/>
                    <a:ea typeface="微軟正黑體" pitchFamily="34" charset="-120"/>
                  </a:rPr>
                  <a:t>3½</a:t>
                </a:r>
                <a:br>
                  <a:rPr lang="de-CH" dirty="0">
                    <a:solidFill>
                      <a:prstClr val="black"/>
                    </a:solidFill>
                    <a:latin typeface="微軟正黑體" pitchFamily="34" charset="-120"/>
                    <a:ea typeface="微軟正黑體" pitchFamily="34" charset="-120"/>
                  </a:rPr>
                </a:br>
                <a:endParaRPr lang="en-GB" dirty="0">
                  <a:solidFill>
                    <a:prstClr val="black"/>
                  </a:solidFill>
                  <a:latin typeface="微軟正黑體" pitchFamily="34" charset="-120"/>
                  <a:ea typeface="微軟正黑體" pitchFamily="34" charset="-120"/>
                </a:endParaRPr>
              </a:p>
            </p:txBody>
          </p:sp>
          <p:sp>
            <p:nvSpPr>
              <p:cNvPr id="100" name="TextBox 99"/>
              <p:cNvSpPr txBox="1"/>
              <p:nvPr/>
            </p:nvSpPr>
            <p:spPr>
              <a:xfrm>
                <a:off x="7183232" y="5429264"/>
                <a:ext cx="389502" cy="528350"/>
              </a:xfrm>
              <a:prstGeom prst="rect">
                <a:avLst/>
              </a:prstGeom>
              <a:noFill/>
            </p:spPr>
            <p:txBody>
              <a:bodyPr wrap="none" rtlCol="0">
                <a:spAutoFit/>
              </a:bodyPr>
              <a:lstStyle/>
              <a:p>
                <a:pPr algn="ctr">
                  <a:lnSpc>
                    <a:spcPts val="1700"/>
                  </a:lnSpc>
                </a:pPr>
                <a:r>
                  <a:rPr lang="de-CH" dirty="0">
                    <a:solidFill>
                      <a:prstClr val="black"/>
                    </a:solidFill>
                    <a:latin typeface="微軟正黑體" pitchFamily="34" charset="-120"/>
                    <a:ea typeface="微軟正黑體" pitchFamily="34" charset="-120"/>
                  </a:rPr>
                  <a:t>3</a:t>
                </a:r>
                <a:br>
                  <a:rPr lang="de-CH" dirty="0">
                    <a:solidFill>
                      <a:prstClr val="black"/>
                    </a:solidFill>
                    <a:latin typeface="微軟正黑體" pitchFamily="34" charset="-120"/>
                    <a:ea typeface="微軟正黑體" pitchFamily="34" charset="-120"/>
                  </a:rPr>
                </a:br>
                <a:endParaRPr lang="en-GB" dirty="0">
                  <a:solidFill>
                    <a:prstClr val="black"/>
                  </a:solidFill>
                  <a:latin typeface="微軟正黑體" pitchFamily="34" charset="-120"/>
                  <a:ea typeface="微軟正黑體" pitchFamily="34" charset="-120"/>
                </a:endParaRPr>
              </a:p>
            </p:txBody>
          </p:sp>
          <p:sp>
            <p:nvSpPr>
              <p:cNvPr id="101" name="TextBox 100"/>
              <p:cNvSpPr txBox="1"/>
              <p:nvPr/>
            </p:nvSpPr>
            <p:spPr>
              <a:xfrm>
                <a:off x="8021439" y="5429264"/>
                <a:ext cx="389502" cy="528350"/>
              </a:xfrm>
              <a:prstGeom prst="rect">
                <a:avLst/>
              </a:prstGeom>
              <a:noFill/>
            </p:spPr>
            <p:txBody>
              <a:bodyPr wrap="none" rtlCol="0">
                <a:spAutoFit/>
              </a:bodyPr>
              <a:lstStyle/>
              <a:p>
                <a:pPr algn="ctr">
                  <a:lnSpc>
                    <a:spcPts val="1700"/>
                  </a:lnSpc>
                </a:pPr>
                <a:r>
                  <a:rPr lang="de-CH" dirty="0">
                    <a:solidFill>
                      <a:prstClr val="black"/>
                    </a:solidFill>
                    <a:latin typeface="微軟正黑體" pitchFamily="34" charset="-120"/>
                    <a:ea typeface="微軟正黑體" pitchFamily="34" charset="-120"/>
                  </a:rPr>
                  <a:t>4</a:t>
                </a:r>
                <a:br>
                  <a:rPr lang="de-CH" dirty="0">
                    <a:solidFill>
                      <a:prstClr val="black"/>
                    </a:solidFill>
                    <a:latin typeface="微軟正黑體" pitchFamily="34" charset="-120"/>
                    <a:ea typeface="微軟正黑體" pitchFamily="34" charset="-120"/>
                  </a:rPr>
                </a:br>
                <a:endParaRPr lang="en-GB" dirty="0">
                  <a:solidFill>
                    <a:prstClr val="black"/>
                  </a:solidFill>
                  <a:latin typeface="微軟正黑體" pitchFamily="34" charset="-120"/>
                  <a:ea typeface="微軟正黑體" pitchFamily="34" charset="-120"/>
                </a:endParaRPr>
              </a:p>
            </p:txBody>
          </p:sp>
        </p:grpSp>
        <p:grpSp>
          <p:nvGrpSpPr>
            <p:cNvPr id="83" name="Group 37"/>
            <p:cNvGrpSpPr/>
            <p:nvPr/>
          </p:nvGrpSpPr>
          <p:grpSpPr>
            <a:xfrm>
              <a:off x="1920606" y="1740597"/>
              <a:ext cx="481865" cy="3973510"/>
              <a:chOff x="1920606" y="1740597"/>
              <a:chExt cx="481865" cy="3973510"/>
            </a:xfrm>
          </p:grpSpPr>
          <p:sp>
            <p:nvSpPr>
              <p:cNvPr id="84" name="TextBox 83"/>
              <p:cNvSpPr txBox="1"/>
              <p:nvPr/>
            </p:nvSpPr>
            <p:spPr>
              <a:xfrm>
                <a:off x="1920606" y="5190887"/>
                <a:ext cx="481865" cy="523220"/>
              </a:xfrm>
              <a:prstGeom prst="rect">
                <a:avLst/>
              </a:prstGeom>
              <a:noFill/>
            </p:spPr>
            <p:txBody>
              <a:bodyPr wrap="none" rtlCol="0">
                <a:spAutoFit/>
              </a:bodyPr>
              <a:lstStyle/>
              <a:p>
                <a:r>
                  <a:rPr lang="de-CH" sz="2800" dirty="0">
                    <a:solidFill>
                      <a:prstClr val="black"/>
                    </a:solidFill>
                    <a:latin typeface="微軟正黑體" pitchFamily="34" charset="-120"/>
                    <a:ea typeface="微軟正黑體" pitchFamily="34" charset="-120"/>
                    <a:cs typeface="Tahoma" pitchFamily="34" charset="0"/>
                  </a:rPr>
                  <a:t>0</a:t>
                </a:r>
                <a:endParaRPr lang="en-GB" sz="2800" dirty="0">
                  <a:solidFill>
                    <a:prstClr val="black"/>
                  </a:solidFill>
                  <a:latin typeface="微軟正黑體" pitchFamily="34" charset="-120"/>
                  <a:ea typeface="微軟正黑體" pitchFamily="34" charset="-120"/>
                  <a:cs typeface="Tahoma" pitchFamily="34" charset="0"/>
                </a:endParaRPr>
              </a:p>
            </p:txBody>
          </p:sp>
          <p:sp>
            <p:nvSpPr>
              <p:cNvPr id="85" name="TextBox 84"/>
              <p:cNvSpPr txBox="1"/>
              <p:nvPr/>
            </p:nvSpPr>
            <p:spPr>
              <a:xfrm>
                <a:off x="1920606" y="4037246"/>
                <a:ext cx="481865" cy="523220"/>
              </a:xfrm>
              <a:prstGeom prst="rect">
                <a:avLst/>
              </a:prstGeom>
              <a:noFill/>
            </p:spPr>
            <p:txBody>
              <a:bodyPr wrap="none" rtlCol="0">
                <a:spAutoFit/>
              </a:bodyPr>
              <a:lstStyle/>
              <a:p>
                <a:r>
                  <a:rPr lang="de-CH" sz="2800" dirty="0">
                    <a:solidFill>
                      <a:prstClr val="black"/>
                    </a:solidFill>
                    <a:latin typeface="微軟正黑體" pitchFamily="34" charset="-120"/>
                    <a:ea typeface="微軟正黑體" pitchFamily="34" charset="-120"/>
                    <a:cs typeface="Tahoma" pitchFamily="34" charset="0"/>
                  </a:rPr>
                  <a:t>1</a:t>
                </a:r>
                <a:endParaRPr lang="en-GB" sz="2800" dirty="0">
                  <a:solidFill>
                    <a:prstClr val="black"/>
                  </a:solidFill>
                  <a:latin typeface="微軟正黑體" pitchFamily="34" charset="-120"/>
                  <a:ea typeface="微軟正黑體" pitchFamily="34" charset="-120"/>
                  <a:cs typeface="Tahoma" pitchFamily="34" charset="0"/>
                </a:endParaRPr>
              </a:p>
            </p:txBody>
          </p:sp>
          <p:sp>
            <p:nvSpPr>
              <p:cNvPr id="86" name="TextBox 85"/>
              <p:cNvSpPr txBox="1"/>
              <p:nvPr/>
            </p:nvSpPr>
            <p:spPr>
              <a:xfrm>
                <a:off x="1920606" y="2891245"/>
                <a:ext cx="481865" cy="523220"/>
              </a:xfrm>
              <a:prstGeom prst="rect">
                <a:avLst/>
              </a:prstGeom>
              <a:noFill/>
            </p:spPr>
            <p:txBody>
              <a:bodyPr wrap="none" rtlCol="0">
                <a:spAutoFit/>
              </a:bodyPr>
              <a:lstStyle/>
              <a:p>
                <a:r>
                  <a:rPr lang="de-CH" sz="2800" dirty="0">
                    <a:solidFill>
                      <a:prstClr val="black"/>
                    </a:solidFill>
                    <a:latin typeface="微軟正黑體" pitchFamily="34" charset="-120"/>
                    <a:ea typeface="微軟正黑體" pitchFamily="34" charset="-120"/>
                    <a:cs typeface="Tahoma" pitchFamily="34" charset="0"/>
                  </a:rPr>
                  <a:t>2</a:t>
                </a:r>
                <a:endParaRPr lang="en-GB" sz="2800" dirty="0">
                  <a:solidFill>
                    <a:prstClr val="black"/>
                  </a:solidFill>
                  <a:latin typeface="微軟正黑體" pitchFamily="34" charset="-120"/>
                  <a:ea typeface="微軟正黑體" pitchFamily="34" charset="-120"/>
                  <a:cs typeface="Tahoma" pitchFamily="34" charset="0"/>
                </a:endParaRPr>
              </a:p>
            </p:txBody>
          </p:sp>
          <p:sp>
            <p:nvSpPr>
              <p:cNvPr id="87" name="TextBox 86"/>
              <p:cNvSpPr txBox="1"/>
              <p:nvPr/>
            </p:nvSpPr>
            <p:spPr>
              <a:xfrm>
                <a:off x="1920606" y="1740597"/>
                <a:ext cx="481865" cy="523220"/>
              </a:xfrm>
              <a:prstGeom prst="rect">
                <a:avLst/>
              </a:prstGeom>
              <a:noFill/>
            </p:spPr>
            <p:txBody>
              <a:bodyPr wrap="none" rtlCol="0">
                <a:spAutoFit/>
              </a:bodyPr>
              <a:lstStyle/>
              <a:p>
                <a:r>
                  <a:rPr lang="de-CH" sz="2800" dirty="0">
                    <a:solidFill>
                      <a:prstClr val="black"/>
                    </a:solidFill>
                    <a:latin typeface="微軟正黑體" pitchFamily="34" charset="-120"/>
                    <a:ea typeface="微軟正黑體" pitchFamily="34" charset="-120"/>
                    <a:cs typeface="Tahoma" pitchFamily="34" charset="0"/>
                  </a:rPr>
                  <a:t>3</a:t>
                </a:r>
                <a:endParaRPr lang="en-GB" sz="2800" dirty="0">
                  <a:solidFill>
                    <a:prstClr val="black"/>
                  </a:solidFill>
                  <a:latin typeface="微軟正黑體" pitchFamily="34" charset="-120"/>
                  <a:ea typeface="微軟正黑體" pitchFamily="34" charset="-120"/>
                  <a:cs typeface="Tahoma" pitchFamily="34" charset="0"/>
                </a:endParaRPr>
              </a:p>
            </p:txBody>
          </p:sp>
        </p:grpSp>
      </p:grpSp>
      <p:pic>
        <p:nvPicPr>
          <p:cNvPr id="102" name="Picture 4"/>
          <p:cNvPicPr>
            <a:picLocks noChangeAspect="1" noChangeArrowheads="1"/>
          </p:cNvPicPr>
          <p:nvPr/>
        </p:nvPicPr>
        <p:blipFill>
          <a:blip r:embed="rId4" cstate="print"/>
          <a:srcRect/>
          <a:stretch>
            <a:fillRect/>
          </a:stretch>
        </p:blipFill>
        <p:spPr bwMode="auto">
          <a:xfrm>
            <a:off x="3508243" y="1441921"/>
            <a:ext cx="4949186" cy="4102308"/>
          </a:xfrm>
          <a:prstGeom prst="rect">
            <a:avLst/>
          </a:prstGeom>
          <a:noFill/>
          <a:ln w="9525">
            <a:noFill/>
            <a:miter lim="800000"/>
            <a:headEnd/>
            <a:tailEnd/>
          </a:ln>
          <a:effectLst/>
        </p:spPr>
      </p:pic>
      <p:grpSp>
        <p:nvGrpSpPr>
          <p:cNvPr id="103" name="tablet curve group"/>
          <p:cNvGrpSpPr/>
          <p:nvPr/>
        </p:nvGrpSpPr>
        <p:grpSpPr>
          <a:xfrm>
            <a:off x="3525400" y="1770395"/>
            <a:ext cx="4949186" cy="3771900"/>
            <a:chOff x="2041438" y="1828800"/>
            <a:chExt cx="6067425" cy="3771900"/>
          </a:xfrm>
        </p:grpSpPr>
        <p:pic>
          <p:nvPicPr>
            <p:cNvPr id="104" name="Picture 3"/>
            <p:cNvPicPr>
              <a:picLocks noChangeAspect="1" noChangeArrowheads="1"/>
            </p:cNvPicPr>
            <p:nvPr/>
          </p:nvPicPr>
          <p:blipFill>
            <a:blip r:embed="rId5" cstate="print"/>
            <a:srcRect/>
            <a:stretch>
              <a:fillRect/>
            </a:stretch>
          </p:blipFill>
          <p:spPr bwMode="auto">
            <a:xfrm>
              <a:off x="2041438" y="1828800"/>
              <a:ext cx="6067425" cy="3771900"/>
            </a:xfrm>
            <a:prstGeom prst="rect">
              <a:avLst/>
            </a:prstGeom>
            <a:noFill/>
            <a:ln w="9525">
              <a:noFill/>
              <a:miter lim="800000"/>
              <a:headEnd/>
              <a:tailEnd/>
            </a:ln>
            <a:effectLst/>
          </p:spPr>
        </p:pic>
        <p:sp>
          <p:nvSpPr>
            <p:cNvPr id="105" name="Rectangle 104"/>
            <p:cNvSpPr/>
            <p:nvPr/>
          </p:nvSpPr>
          <p:spPr>
            <a:xfrm>
              <a:off x="4004749" y="4366654"/>
              <a:ext cx="2528870" cy="813043"/>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lnSpc>
                  <a:spcPts val="2660"/>
                </a:lnSpc>
              </a:pPr>
              <a:r>
                <a:rPr lang="en-US" sz="3200" b="1" dirty="0">
                  <a:ln w="11430"/>
                  <a:solidFill>
                    <a:schemeClr val="bg1"/>
                  </a:solidFill>
                  <a:effectLst>
                    <a:outerShdw blurRad="25400" algn="tl" rotWithShape="0">
                      <a:srgbClr val="000000">
                        <a:alpha val="43000"/>
                      </a:srgbClr>
                    </a:outerShdw>
                  </a:effectLst>
                  <a:latin typeface="Calibri"/>
                  <a:ea typeface="微軟正黑體" pitchFamily="34" charset="-120"/>
                  <a:cs typeface="Tahoma" pitchFamily="34" charset="0"/>
                </a:rPr>
                <a:t>opc-3™ </a:t>
              </a:r>
            </a:p>
            <a:p>
              <a:pPr algn="ctr">
                <a:lnSpc>
                  <a:spcPts val="2660"/>
                </a:lnSpc>
              </a:pPr>
              <a:r>
                <a:rPr lang="en-US" sz="3200" b="1" dirty="0">
                  <a:ln w="11430"/>
                  <a:solidFill>
                    <a:schemeClr val="bg1"/>
                  </a:solidFill>
                  <a:effectLst>
                    <a:outerShdw blurRad="25400" algn="tl" rotWithShape="0">
                      <a:srgbClr val="000000">
                        <a:alpha val="43000"/>
                      </a:srgbClr>
                    </a:outerShdw>
                  </a:effectLst>
                  <a:latin typeface="Calibri"/>
                  <a:ea typeface="微軟正黑體" pitchFamily="34" charset="-120"/>
                  <a:cs typeface="Tahoma" pitchFamily="34" charset="0"/>
                </a:rPr>
                <a:t>as tablet</a:t>
              </a:r>
            </a:p>
          </p:txBody>
        </p:sp>
      </p:grpSp>
      <p:sp>
        <p:nvSpPr>
          <p:cNvPr id="106" name="TextBox 105"/>
          <p:cNvSpPr txBox="1"/>
          <p:nvPr/>
        </p:nvSpPr>
        <p:spPr>
          <a:xfrm>
            <a:off x="4038916" y="5726559"/>
            <a:ext cx="461665" cy="811161"/>
          </a:xfrm>
          <a:prstGeom prst="rect">
            <a:avLst/>
          </a:prstGeom>
          <a:noFill/>
        </p:spPr>
        <p:txBody>
          <a:bodyPr vert="eaVert" wrap="square" rtlCol="0">
            <a:spAutoFit/>
          </a:bodyPr>
          <a:lstStyle/>
          <a:p>
            <a:r>
              <a:rPr lang="en-US" dirty="0">
                <a:latin typeface="Calibri" pitchFamily="34" charset="0"/>
                <a:ea typeface="華康儷中黑" pitchFamily="49" charset="-120"/>
              </a:rPr>
              <a:t>Min </a:t>
            </a:r>
          </a:p>
        </p:txBody>
      </p:sp>
      <p:sp>
        <p:nvSpPr>
          <p:cNvPr id="107" name="Rectangle 106"/>
          <p:cNvSpPr/>
          <p:nvPr/>
        </p:nvSpPr>
        <p:spPr>
          <a:xfrm>
            <a:off x="3578395" y="3302509"/>
            <a:ext cx="1844371" cy="700192"/>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lnSpc>
                <a:spcPts val="2280"/>
              </a:lnSpc>
            </a:pPr>
            <a:r>
              <a:rPr lang="en-US" sz="2800" b="1" dirty="0">
                <a:ln w="11430"/>
                <a:solidFill>
                  <a:schemeClr val="bg1"/>
                </a:solidFill>
                <a:effectLst>
                  <a:outerShdw blurRad="25400" algn="tl" rotWithShape="0">
                    <a:srgbClr val="000000">
                      <a:alpha val="43000"/>
                    </a:srgbClr>
                  </a:outerShdw>
                </a:effectLst>
                <a:latin typeface="Calibri"/>
                <a:ea typeface="微軟正黑體" pitchFamily="34" charset="-120"/>
                <a:cs typeface="Tahoma" pitchFamily="34" charset="0"/>
              </a:rPr>
              <a:t>opc-3</a:t>
            </a:r>
            <a:r>
              <a:rPr lang="en-US" sz="2800" b="1" baseline="22000" dirty="0">
                <a:ln w="11430"/>
                <a:solidFill>
                  <a:schemeClr val="bg1"/>
                </a:solidFill>
                <a:effectLst>
                  <a:outerShdw blurRad="25400" algn="tl" rotWithShape="0">
                    <a:srgbClr val="000000">
                      <a:alpha val="43000"/>
                    </a:srgbClr>
                  </a:outerShdw>
                </a:effectLst>
                <a:latin typeface="Calibri"/>
                <a:ea typeface="微軟正黑體" pitchFamily="34" charset="-120"/>
                <a:cs typeface="Tahoma" pitchFamily="34" charset="0"/>
              </a:rPr>
              <a:t>™</a:t>
            </a:r>
          </a:p>
          <a:p>
            <a:pPr algn="ctr">
              <a:lnSpc>
                <a:spcPts val="2280"/>
              </a:lnSpc>
            </a:pPr>
            <a:r>
              <a:rPr lang="en-US" sz="2800" b="1" dirty="0">
                <a:ln w="11430"/>
                <a:solidFill>
                  <a:schemeClr val="bg1"/>
                </a:solidFill>
                <a:effectLst>
                  <a:outerShdw blurRad="25400" algn="tl" rotWithShape="0">
                    <a:srgbClr val="000000">
                      <a:alpha val="43000"/>
                    </a:srgbClr>
                  </a:outerShdw>
                </a:effectLst>
                <a:latin typeface="Calibri"/>
                <a:ea typeface="微軟正黑體" pitchFamily="34" charset="-120"/>
                <a:cs typeface="Tahoma" pitchFamily="34" charset="0"/>
              </a:rPr>
              <a:t>isotonic</a:t>
            </a:r>
          </a:p>
        </p:txBody>
      </p:sp>
      <p:sp>
        <p:nvSpPr>
          <p:cNvPr id="108" name="TextBox 107"/>
          <p:cNvSpPr txBox="1"/>
          <p:nvPr/>
        </p:nvSpPr>
        <p:spPr>
          <a:xfrm>
            <a:off x="4294169" y="5741894"/>
            <a:ext cx="461665" cy="658761"/>
          </a:xfrm>
          <a:prstGeom prst="rect">
            <a:avLst/>
          </a:prstGeom>
          <a:noFill/>
        </p:spPr>
        <p:txBody>
          <a:bodyPr vert="eaVert" wrap="square" rtlCol="0">
            <a:spAutoFit/>
          </a:bodyPr>
          <a:lstStyle/>
          <a:p>
            <a:r>
              <a:rPr lang="en-US" dirty="0">
                <a:latin typeface="Calibri" pitchFamily="34" charset="0"/>
                <a:ea typeface="華康儷中黑" pitchFamily="49" charset="-120"/>
              </a:rPr>
              <a:t>Min </a:t>
            </a:r>
          </a:p>
        </p:txBody>
      </p:sp>
      <p:sp>
        <p:nvSpPr>
          <p:cNvPr id="109" name="TextBox 108"/>
          <p:cNvSpPr txBox="1"/>
          <p:nvPr/>
        </p:nvSpPr>
        <p:spPr>
          <a:xfrm>
            <a:off x="4601414" y="5731479"/>
            <a:ext cx="461665" cy="658761"/>
          </a:xfrm>
          <a:prstGeom prst="rect">
            <a:avLst/>
          </a:prstGeom>
          <a:noFill/>
        </p:spPr>
        <p:txBody>
          <a:bodyPr vert="eaVert" wrap="square" rtlCol="0">
            <a:spAutoFit/>
          </a:bodyPr>
          <a:lstStyle/>
          <a:p>
            <a:r>
              <a:rPr lang="en-US" dirty="0">
                <a:latin typeface="Calibri" pitchFamily="34" charset="0"/>
                <a:ea typeface="華康儷中黑" pitchFamily="49" charset="-120"/>
              </a:rPr>
              <a:t>Min </a:t>
            </a:r>
          </a:p>
        </p:txBody>
      </p:sp>
      <p:sp>
        <p:nvSpPr>
          <p:cNvPr id="110" name="TextBox 109"/>
          <p:cNvSpPr txBox="1"/>
          <p:nvPr/>
        </p:nvSpPr>
        <p:spPr>
          <a:xfrm>
            <a:off x="4918354" y="5741307"/>
            <a:ext cx="461665" cy="658761"/>
          </a:xfrm>
          <a:prstGeom prst="rect">
            <a:avLst/>
          </a:prstGeom>
          <a:noFill/>
        </p:spPr>
        <p:txBody>
          <a:bodyPr vert="eaVert" wrap="square" rtlCol="0">
            <a:spAutoFit/>
          </a:bodyPr>
          <a:lstStyle/>
          <a:p>
            <a:r>
              <a:rPr lang="en-US" dirty="0">
                <a:latin typeface="Calibri" pitchFamily="34" charset="0"/>
                <a:ea typeface="華康儷中黑" pitchFamily="49" charset="-120"/>
              </a:rPr>
              <a:t>Min </a:t>
            </a:r>
          </a:p>
        </p:txBody>
      </p:sp>
      <p:sp>
        <p:nvSpPr>
          <p:cNvPr id="111" name="TextBox 110"/>
          <p:cNvSpPr txBox="1"/>
          <p:nvPr/>
        </p:nvSpPr>
        <p:spPr>
          <a:xfrm>
            <a:off x="5292886" y="5741306"/>
            <a:ext cx="461665" cy="658761"/>
          </a:xfrm>
          <a:prstGeom prst="rect">
            <a:avLst/>
          </a:prstGeom>
          <a:noFill/>
        </p:spPr>
        <p:txBody>
          <a:bodyPr vert="eaVert" wrap="square" rtlCol="0">
            <a:spAutoFit/>
          </a:bodyPr>
          <a:lstStyle/>
          <a:p>
            <a:r>
              <a:rPr lang="en-US" dirty="0">
                <a:latin typeface="Calibri" pitchFamily="34" charset="0"/>
                <a:ea typeface="華康儷中黑" pitchFamily="49" charset="-120"/>
              </a:rPr>
              <a:t>Min </a:t>
            </a:r>
          </a:p>
        </p:txBody>
      </p:sp>
      <p:sp>
        <p:nvSpPr>
          <p:cNvPr id="112" name="TextBox 111"/>
          <p:cNvSpPr txBox="1"/>
          <p:nvPr/>
        </p:nvSpPr>
        <p:spPr>
          <a:xfrm>
            <a:off x="5605190" y="5756324"/>
            <a:ext cx="461665" cy="658761"/>
          </a:xfrm>
          <a:prstGeom prst="rect">
            <a:avLst/>
          </a:prstGeom>
          <a:noFill/>
        </p:spPr>
        <p:txBody>
          <a:bodyPr vert="eaVert" wrap="square" rtlCol="0">
            <a:spAutoFit/>
          </a:bodyPr>
          <a:lstStyle/>
          <a:p>
            <a:r>
              <a:rPr lang="en-US" dirty="0">
                <a:latin typeface="Calibri" pitchFamily="34" charset="0"/>
                <a:ea typeface="華康儷中黑" pitchFamily="49" charset="-120"/>
              </a:rPr>
              <a:t>Min </a:t>
            </a:r>
          </a:p>
        </p:txBody>
      </p:sp>
      <p:sp>
        <p:nvSpPr>
          <p:cNvPr id="113" name="TextBox 112"/>
          <p:cNvSpPr txBox="1"/>
          <p:nvPr/>
        </p:nvSpPr>
        <p:spPr>
          <a:xfrm>
            <a:off x="5887040" y="5741164"/>
            <a:ext cx="461665" cy="658761"/>
          </a:xfrm>
          <a:prstGeom prst="rect">
            <a:avLst/>
          </a:prstGeom>
          <a:noFill/>
        </p:spPr>
        <p:txBody>
          <a:bodyPr vert="eaVert" wrap="square" rtlCol="0">
            <a:spAutoFit/>
          </a:bodyPr>
          <a:lstStyle/>
          <a:p>
            <a:r>
              <a:rPr lang="en-US" dirty="0">
                <a:latin typeface="Calibri" pitchFamily="34" charset="0"/>
                <a:ea typeface="華康儷中黑" pitchFamily="49" charset="-120"/>
              </a:rPr>
              <a:t>Min </a:t>
            </a:r>
          </a:p>
        </p:txBody>
      </p:sp>
      <p:sp>
        <p:nvSpPr>
          <p:cNvPr id="114" name="TextBox 113"/>
          <p:cNvSpPr txBox="1"/>
          <p:nvPr/>
        </p:nvSpPr>
        <p:spPr>
          <a:xfrm>
            <a:off x="6158267" y="5756324"/>
            <a:ext cx="461665" cy="658761"/>
          </a:xfrm>
          <a:prstGeom prst="rect">
            <a:avLst/>
          </a:prstGeom>
          <a:noFill/>
        </p:spPr>
        <p:txBody>
          <a:bodyPr vert="eaVert" wrap="square" rtlCol="0">
            <a:spAutoFit/>
          </a:bodyPr>
          <a:lstStyle/>
          <a:p>
            <a:r>
              <a:rPr lang="en-US" dirty="0">
                <a:latin typeface="Calibri" pitchFamily="34" charset="0"/>
                <a:ea typeface="華康儷中黑" pitchFamily="49" charset="-120"/>
              </a:rPr>
              <a:t>Min </a:t>
            </a:r>
          </a:p>
        </p:txBody>
      </p:sp>
      <p:sp>
        <p:nvSpPr>
          <p:cNvPr id="115" name="TextBox 114"/>
          <p:cNvSpPr txBox="1"/>
          <p:nvPr/>
        </p:nvSpPr>
        <p:spPr>
          <a:xfrm>
            <a:off x="6490007" y="5758258"/>
            <a:ext cx="461665" cy="658761"/>
          </a:xfrm>
          <a:prstGeom prst="rect">
            <a:avLst/>
          </a:prstGeom>
          <a:noFill/>
        </p:spPr>
        <p:txBody>
          <a:bodyPr vert="eaVert" wrap="square" rtlCol="0">
            <a:spAutoFit/>
          </a:bodyPr>
          <a:lstStyle/>
          <a:p>
            <a:r>
              <a:rPr lang="en-US" dirty="0">
                <a:latin typeface="Calibri" pitchFamily="34" charset="0"/>
                <a:ea typeface="華康儷中黑" pitchFamily="49" charset="-120"/>
              </a:rPr>
              <a:t>Min </a:t>
            </a:r>
          </a:p>
        </p:txBody>
      </p:sp>
      <p:sp>
        <p:nvSpPr>
          <p:cNvPr id="116" name="TextBox 115"/>
          <p:cNvSpPr txBox="1"/>
          <p:nvPr/>
        </p:nvSpPr>
        <p:spPr>
          <a:xfrm>
            <a:off x="6784907" y="5741163"/>
            <a:ext cx="461665" cy="658761"/>
          </a:xfrm>
          <a:prstGeom prst="rect">
            <a:avLst/>
          </a:prstGeom>
          <a:noFill/>
        </p:spPr>
        <p:txBody>
          <a:bodyPr vert="eaVert" wrap="square" rtlCol="0">
            <a:spAutoFit/>
          </a:bodyPr>
          <a:lstStyle/>
          <a:p>
            <a:r>
              <a:rPr lang="en-US" dirty="0">
                <a:latin typeface="Calibri" pitchFamily="34" charset="0"/>
                <a:ea typeface="華康儷中黑" pitchFamily="49" charset="-120"/>
              </a:rPr>
              <a:t>Hour </a:t>
            </a:r>
          </a:p>
        </p:txBody>
      </p:sp>
      <p:sp>
        <p:nvSpPr>
          <p:cNvPr id="117" name="TextBox 116"/>
          <p:cNvSpPr txBox="1"/>
          <p:nvPr/>
        </p:nvSpPr>
        <p:spPr>
          <a:xfrm>
            <a:off x="7141106" y="5732912"/>
            <a:ext cx="461665" cy="658761"/>
          </a:xfrm>
          <a:prstGeom prst="rect">
            <a:avLst/>
          </a:prstGeom>
          <a:noFill/>
        </p:spPr>
        <p:txBody>
          <a:bodyPr vert="eaVert" wrap="square" rtlCol="0">
            <a:spAutoFit/>
          </a:bodyPr>
          <a:lstStyle/>
          <a:p>
            <a:r>
              <a:rPr lang="en-US" dirty="0">
                <a:latin typeface="Calibri" pitchFamily="34" charset="0"/>
                <a:ea typeface="華康儷中黑" pitchFamily="49" charset="-120"/>
              </a:rPr>
              <a:t>Hour </a:t>
            </a:r>
          </a:p>
        </p:txBody>
      </p:sp>
      <p:sp>
        <p:nvSpPr>
          <p:cNvPr id="118" name="TextBox 117"/>
          <p:cNvSpPr txBox="1"/>
          <p:nvPr/>
        </p:nvSpPr>
        <p:spPr>
          <a:xfrm>
            <a:off x="7422950" y="5731479"/>
            <a:ext cx="461665" cy="658761"/>
          </a:xfrm>
          <a:prstGeom prst="rect">
            <a:avLst/>
          </a:prstGeom>
          <a:noFill/>
        </p:spPr>
        <p:txBody>
          <a:bodyPr vert="eaVert" wrap="square" rtlCol="0">
            <a:spAutoFit/>
          </a:bodyPr>
          <a:lstStyle/>
          <a:p>
            <a:r>
              <a:rPr lang="en-US" dirty="0">
                <a:latin typeface="Calibri" pitchFamily="34" charset="0"/>
                <a:ea typeface="華康儷中黑" pitchFamily="49" charset="-120"/>
              </a:rPr>
              <a:t>Hour </a:t>
            </a:r>
          </a:p>
        </p:txBody>
      </p:sp>
      <p:sp>
        <p:nvSpPr>
          <p:cNvPr id="119" name="TextBox 118"/>
          <p:cNvSpPr txBox="1"/>
          <p:nvPr/>
        </p:nvSpPr>
        <p:spPr>
          <a:xfrm>
            <a:off x="7775360" y="5758257"/>
            <a:ext cx="461665" cy="658761"/>
          </a:xfrm>
          <a:prstGeom prst="rect">
            <a:avLst/>
          </a:prstGeom>
          <a:noFill/>
        </p:spPr>
        <p:txBody>
          <a:bodyPr vert="eaVert" wrap="square" rtlCol="0">
            <a:spAutoFit/>
          </a:bodyPr>
          <a:lstStyle/>
          <a:p>
            <a:r>
              <a:rPr lang="en-US" dirty="0">
                <a:latin typeface="Calibri" pitchFamily="34" charset="0"/>
                <a:ea typeface="華康儷中黑" pitchFamily="49" charset="-120"/>
              </a:rPr>
              <a:t>Hour </a:t>
            </a:r>
          </a:p>
        </p:txBody>
      </p:sp>
      <p:sp>
        <p:nvSpPr>
          <p:cNvPr id="120" name="TextBox 119"/>
          <p:cNvSpPr txBox="1"/>
          <p:nvPr/>
        </p:nvSpPr>
        <p:spPr>
          <a:xfrm>
            <a:off x="8070260" y="5758256"/>
            <a:ext cx="461665" cy="658761"/>
          </a:xfrm>
          <a:prstGeom prst="rect">
            <a:avLst/>
          </a:prstGeom>
          <a:noFill/>
        </p:spPr>
        <p:txBody>
          <a:bodyPr vert="eaVert" wrap="square" rtlCol="0">
            <a:spAutoFit/>
          </a:bodyPr>
          <a:lstStyle/>
          <a:p>
            <a:r>
              <a:rPr lang="en-US" dirty="0">
                <a:latin typeface="Calibri" pitchFamily="34" charset="0"/>
                <a:ea typeface="華康儷中黑" pitchFamily="49" charset="-120"/>
              </a:rPr>
              <a:t>Hour </a:t>
            </a:r>
          </a:p>
        </p:txBody>
      </p:sp>
      <p:sp>
        <p:nvSpPr>
          <p:cNvPr id="2" name="Oval 1"/>
          <p:cNvSpPr/>
          <p:nvPr/>
        </p:nvSpPr>
        <p:spPr>
          <a:xfrm>
            <a:off x="7422949" y="1745312"/>
            <a:ext cx="2380778" cy="2380778"/>
          </a:xfrm>
          <a:prstGeom prst="ellipse">
            <a:avLst/>
          </a:prstGeom>
          <a:solidFill>
            <a:schemeClr val="bg1">
              <a:lumMod val="85000"/>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a:off x="7562885" y="2175741"/>
            <a:ext cx="2113545" cy="1753044"/>
          </a:xfrm>
          <a:prstGeom prst="rect">
            <a:avLst/>
          </a:prstGeom>
          <a:noFill/>
        </p:spPr>
        <p:txBody>
          <a:bodyPr wrap="square" rtlCol="0">
            <a:spAutoFit/>
          </a:bodyPr>
          <a:lstStyle/>
          <a:p>
            <a:pPr algn="ctr">
              <a:lnSpc>
                <a:spcPts val="2580"/>
              </a:lnSpc>
            </a:pPr>
            <a:r>
              <a:rPr lang="en-US" altLang="zh-TW" sz="2400" b="1" dirty="0">
                <a:solidFill>
                  <a:srgbClr val="FF0000"/>
                </a:solidFill>
                <a:latin typeface="Calibri" pitchFamily="34" charset="0"/>
                <a:ea typeface="華康儷中黑" pitchFamily="49" charset="-120"/>
                <a:cs typeface="Tahoma" pitchFamily="34" charset="0"/>
              </a:rPr>
              <a:t>Increased of antioxidant </a:t>
            </a:r>
          </a:p>
          <a:p>
            <a:pPr algn="ctr">
              <a:lnSpc>
                <a:spcPts val="2580"/>
              </a:lnSpc>
            </a:pPr>
            <a:r>
              <a:rPr lang="en-US" altLang="zh-TW" sz="2400" b="1" dirty="0">
                <a:solidFill>
                  <a:srgbClr val="FF0000"/>
                </a:solidFill>
                <a:latin typeface="Calibri" pitchFamily="34" charset="0"/>
                <a:ea typeface="華康儷中黑" pitchFamily="49" charset="-120"/>
                <a:cs typeface="Tahoma" pitchFamily="34" charset="0"/>
              </a:rPr>
              <a:t>impact rate </a:t>
            </a:r>
          </a:p>
          <a:p>
            <a:pPr algn="ctr">
              <a:lnSpc>
                <a:spcPts val="2580"/>
              </a:lnSpc>
            </a:pPr>
            <a:r>
              <a:rPr lang="en-US" altLang="zh-TW" sz="2400" b="1" dirty="0">
                <a:solidFill>
                  <a:srgbClr val="FF0000"/>
                </a:solidFill>
                <a:latin typeface="Calibri" pitchFamily="34" charset="0"/>
                <a:ea typeface="華康儷中黑" pitchFamily="49" charset="-120"/>
                <a:cs typeface="Tahoma" pitchFamily="34" charset="0"/>
              </a:rPr>
              <a:t>Units / Minute</a:t>
            </a:r>
          </a:p>
          <a:p>
            <a:pPr algn="ctr">
              <a:lnSpc>
                <a:spcPts val="2580"/>
              </a:lnSpc>
            </a:pPr>
            <a:r>
              <a:rPr lang="en-US" altLang="zh-TW" sz="2400" b="1" dirty="0">
                <a:latin typeface="Calibri" pitchFamily="34" charset="0"/>
                <a:ea typeface="華康儷中黑" pitchFamily="49" charset="-120"/>
                <a:cs typeface="Tahoma" pitchFamily="34" charset="0"/>
              </a:rPr>
              <a:t>––––– </a:t>
            </a:r>
          </a:p>
        </p:txBody>
      </p:sp>
      <p:sp>
        <p:nvSpPr>
          <p:cNvPr id="53" name="Title 1"/>
          <p:cNvSpPr txBox="1">
            <a:spLocks/>
          </p:cNvSpPr>
          <p:nvPr/>
        </p:nvSpPr>
        <p:spPr>
          <a:xfrm>
            <a:off x="1524000" y="347211"/>
            <a:ext cx="9144000" cy="132556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ts val="4080"/>
              </a:lnSpc>
            </a:pPr>
            <a:r>
              <a:rPr lang="en-US" b="1" spc="-60" dirty="0">
                <a:solidFill>
                  <a:schemeClr val="tx2"/>
                </a:solidFill>
                <a:latin typeface="Calibri"/>
                <a:cs typeface="Calibri"/>
              </a:rPr>
              <a:t>Use of Isotonic solution </a:t>
            </a:r>
            <a:r>
              <a:rPr lang="en-US" spc="-60" dirty="0">
                <a:latin typeface="Calibri"/>
                <a:cs typeface="Calibri"/>
              </a:rPr>
              <a:t>increases</a:t>
            </a:r>
          </a:p>
          <a:p>
            <a:pPr>
              <a:lnSpc>
                <a:spcPts val="4080"/>
              </a:lnSpc>
            </a:pPr>
            <a:r>
              <a:rPr lang="en-US" dirty="0">
                <a:latin typeface="Calibri"/>
                <a:cs typeface="Calibri"/>
              </a:rPr>
              <a:t>antioxidant biological availability</a:t>
            </a:r>
            <a:endParaRPr lang="en-SG" dirty="0">
              <a:latin typeface="Calibri"/>
              <a:cs typeface="Calibri"/>
            </a:endParaRPr>
          </a:p>
        </p:txBody>
      </p:sp>
      <p:pic>
        <p:nvPicPr>
          <p:cNvPr id="49" name="Picture 48" descr="shop.com-logo.ps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83614" y="6423409"/>
            <a:ext cx="1301988" cy="311307"/>
          </a:xfrm>
          <a:prstGeom prst="rect">
            <a:avLst/>
          </a:prstGeom>
        </p:spPr>
      </p:pic>
      <p:sp>
        <p:nvSpPr>
          <p:cNvPr id="54" name="TextBox 53"/>
          <p:cNvSpPr txBox="1"/>
          <p:nvPr/>
        </p:nvSpPr>
        <p:spPr>
          <a:xfrm>
            <a:off x="8849684" y="6371594"/>
            <a:ext cx="2033930" cy="307777"/>
          </a:xfrm>
          <a:prstGeom prst="rect">
            <a:avLst/>
          </a:prstGeom>
          <a:noFill/>
        </p:spPr>
        <p:txBody>
          <a:bodyPr wrap="square" rtlCol="0">
            <a:spAutoFit/>
          </a:bodyPr>
          <a:lstStyle/>
          <a:p>
            <a:pPr algn="r"/>
            <a:r>
              <a:rPr lang="en-US" sz="700" spc="280" dirty="0">
                <a:latin typeface="Calibri"/>
                <a:cs typeface="Calibri"/>
              </a:rPr>
              <a:t>COPYRIGHT2018 MASG. ALL RIGHTS RESERVED. </a:t>
            </a:r>
            <a:endParaRPr lang="en-SG" sz="700" spc="280" dirty="0">
              <a:latin typeface="Calibri"/>
              <a:cs typeface="Calibri"/>
            </a:endParaRPr>
          </a:p>
        </p:txBody>
      </p:sp>
    </p:spTree>
    <p:extLst>
      <p:ext uri="{BB962C8B-B14F-4D97-AF65-F5344CB8AC3E}">
        <p14:creationId xmlns:p14="http://schemas.microsoft.com/office/powerpoint/2010/main" val="369297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500"/>
                                        <p:tgtEl>
                                          <p:spTgt spid="81"/>
                                        </p:tgtEl>
                                      </p:cBhvr>
                                    </p:animEffect>
                                  </p:childTnLst>
                                </p:cTn>
                              </p:par>
                              <p:par>
                                <p:cTn id="11" presetID="10" presetClass="entr" presetSubtype="0" fill="hold"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fade">
                                      <p:cBhvr>
                                        <p:cTn id="13" dur="500"/>
                                        <p:tgtEl>
                                          <p:spTgt spid="102"/>
                                        </p:tgtEl>
                                      </p:cBhvr>
                                    </p:animEffect>
                                  </p:childTnLst>
                                </p:cTn>
                              </p:par>
                              <p:par>
                                <p:cTn id="14" presetID="10" presetClass="entr" presetSubtype="0" fill="hold" nodeType="withEffect">
                                  <p:stCondLst>
                                    <p:cond delay="0"/>
                                  </p:stCondLst>
                                  <p:childTnLst>
                                    <p:set>
                                      <p:cBhvr>
                                        <p:cTn id="15" dur="1" fill="hold">
                                          <p:stCondLst>
                                            <p:cond delay="0"/>
                                          </p:stCondLst>
                                        </p:cTn>
                                        <p:tgtEl>
                                          <p:spTgt spid="103"/>
                                        </p:tgtEl>
                                        <p:attrNameLst>
                                          <p:attrName>style.visibility</p:attrName>
                                        </p:attrNameLst>
                                      </p:cBhvr>
                                      <p:to>
                                        <p:strVal val="visible"/>
                                      </p:to>
                                    </p:set>
                                    <p:animEffect transition="in" filter="fade">
                                      <p:cBhvr>
                                        <p:cTn id="16" dur="500"/>
                                        <p:tgtEl>
                                          <p:spTgt spid="10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6"/>
                                        </p:tgtEl>
                                        <p:attrNameLst>
                                          <p:attrName>style.visibility</p:attrName>
                                        </p:attrNameLst>
                                      </p:cBhvr>
                                      <p:to>
                                        <p:strVal val="visible"/>
                                      </p:to>
                                    </p:set>
                                    <p:animEffect transition="in" filter="fade">
                                      <p:cBhvr>
                                        <p:cTn id="19" dur="500"/>
                                        <p:tgtEl>
                                          <p:spTgt spid="10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fade">
                                      <p:cBhvr>
                                        <p:cTn id="22" dur="500"/>
                                        <p:tgtEl>
                                          <p:spTgt spid="10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8"/>
                                        </p:tgtEl>
                                        <p:attrNameLst>
                                          <p:attrName>style.visibility</p:attrName>
                                        </p:attrNameLst>
                                      </p:cBhvr>
                                      <p:to>
                                        <p:strVal val="visible"/>
                                      </p:to>
                                    </p:set>
                                    <p:animEffect transition="in" filter="fade">
                                      <p:cBhvr>
                                        <p:cTn id="25" dur="500"/>
                                        <p:tgtEl>
                                          <p:spTgt spid="10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9"/>
                                        </p:tgtEl>
                                        <p:attrNameLst>
                                          <p:attrName>style.visibility</p:attrName>
                                        </p:attrNameLst>
                                      </p:cBhvr>
                                      <p:to>
                                        <p:strVal val="visible"/>
                                      </p:to>
                                    </p:set>
                                    <p:animEffect transition="in" filter="fade">
                                      <p:cBhvr>
                                        <p:cTn id="28" dur="500"/>
                                        <p:tgtEl>
                                          <p:spTgt spid="10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fade">
                                      <p:cBhvr>
                                        <p:cTn id="31" dur="500"/>
                                        <p:tgtEl>
                                          <p:spTgt spid="1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500"/>
                                        <p:tgtEl>
                                          <p:spTgt spid="1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500"/>
                                        <p:tgtEl>
                                          <p:spTgt spid="1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3"/>
                                        </p:tgtEl>
                                        <p:attrNameLst>
                                          <p:attrName>style.visibility</p:attrName>
                                        </p:attrNameLst>
                                      </p:cBhvr>
                                      <p:to>
                                        <p:strVal val="visible"/>
                                      </p:to>
                                    </p:set>
                                    <p:animEffect transition="in" filter="fade">
                                      <p:cBhvr>
                                        <p:cTn id="40" dur="500"/>
                                        <p:tgtEl>
                                          <p:spTgt spid="1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fade">
                                      <p:cBhvr>
                                        <p:cTn id="43" dur="500"/>
                                        <p:tgtEl>
                                          <p:spTgt spid="1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fade">
                                      <p:cBhvr>
                                        <p:cTn id="46" dur="500"/>
                                        <p:tgtEl>
                                          <p:spTgt spid="1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6"/>
                                        </p:tgtEl>
                                        <p:attrNameLst>
                                          <p:attrName>style.visibility</p:attrName>
                                        </p:attrNameLst>
                                      </p:cBhvr>
                                      <p:to>
                                        <p:strVal val="visible"/>
                                      </p:to>
                                    </p:set>
                                    <p:animEffect transition="in" filter="fade">
                                      <p:cBhvr>
                                        <p:cTn id="49" dur="500"/>
                                        <p:tgtEl>
                                          <p:spTgt spid="1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7"/>
                                        </p:tgtEl>
                                        <p:attrNameLst>
                                          <p:attrName>style.visibility</p:attrName>
                                        </p:attrNameLst>
                                      </p:cBhvr>
                                      <p:to>
                                        <p:strVal val="visible"/>
                                      </p:to>
                                    </p:set>
                                    <p:animEffect transition="in" filter="fade">
                                      <p:cBhvr>
                                        <p:cTn id="52" dur="500"/>
                                        <p:tgtEl>
                                          <p:spTgt spid="1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500"/>
                                        <p:tgtEl>
                                          <p:spTgt spid="11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9"/>
                                        </p:tgtEl>
                                        <p:attrNameLst>
                                          <p:attrName>style.visibility</p:attrName>
                                        </p:attrNameLst>
                                      </p:cBhvr>
                                      <p:to>
                                        <p:strVal val="visible"/>
                                      </p:to>
                                    </p:set>
                                    <p:animEffect transition="in" filter="fade">
                                      <p:cBhvr>
                                        <p:cTn id="58" dur="500"/>
                                        <p:tgtEl>
                                          <p:spTgt spid="11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20"/>
                                        </p:tgtEl>
                                        <p:attrNameLst>
                                          <p:attrName>style.visibility</p:attrName>
                                        </p:attrNameLst>
                                      </p:cBhvr>
                                      <p:to>
                                        <p:strVal val="visible"/>
                                      </p:to>
                                    </p:set>
                                    <p:animEffect transition="in" filter="fade">
                                      <p:cBhvr>
                                        <p:cTn id="61" dur="500"/>
                                        <p:tgtEl>
                                          <p:spTgt spid="12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tom_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4695" y="467760"/>
            <a:ext cx="3143814" cy="2898646"/>
          </a:xfrm>
          <a:prstGeom prst="rect">
            <a:avLst/>
          </a:prstGeom>
          <a:noFill/>
          <a:ln>
            <a:noFill/>
          </a:ln>
          <a:effectLst>
            <a:outerShdw blurRad="1270000" dir="60000" sx="112000" sy="112000" algn="tl" rotWithShape="0">
              <a:schemeClr val="bg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7947662" y="997280"/>
            <a:ext cx="2266190" cy="18791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marL="0" indent="0" eaLnBrk="1" hangingPunct="1">
              <a:lnSpc>
                <a:spcPts val="2800"/>
              </a:lnSpc>
              <a:buClr>
                <a:srgbClr val="C8232F"/>
              </a:buClr>
            </a:pPr>
            <a:r>
              <a:rPr lang="en-US" sz="2000" dirty="0">
                <a:latin typeface="Calibri"/>
                <a:cs typeface="Calibri"/>
              </a:rPr>
              <a:t>•  Hydrochloric Acid</a:t>
            </a:r>
          </a:p>
          <a:p>
            <a:pPr marL="0" indent="0" eaLnBrk="1" hangingPunct="1">
              <a:lnSpc>
                <a:spcPts val="2800"/>
              </a:lnSpc>
              <a:buClr>
                <a:srgbClr val="C8232F"/>
              </a:buClr>
            </a:pPr>
            <a:r>
              <a:rPr lang="en-US" sz="2000" dirty="0">
                <a:latin typeface="Calibri"/>
                <a:cs typeface="Calibri"/>
              </a:rPr>
              <a:t>•  Water</a:t>
            </a:r>
          </a:p>
          <a:p>
            <a:pPr marL="0" indent="0" eaLnBrk="1" hangingPunct="1">
              <a:lnSpc>
                <a:spcPts val="2800"/>
              </a:lnSpc>
              <a:buClr>
                <a:srgbClr val="C8232F"/>
              </a:buClr>
            </a:pPr>
            <a:r>
              <a:rPr lang="en-US" sz="2000" dirty="0">
                <a:latin typeface="Calibri"/>
                <a:cs typeface="Calibri"/>
              </a:rPr>
              <a:t>•  Enzymes</a:t>
            </a:r>
          </a:p>
          <a:p>
            <a:pPr marL="0" indent="0" eaLnBrk="1" hangingPunct="1">
              <a:lnSpc>
                <a:spcPts val="2800"/>
              </a:lnSpc>
              <a:buClr>
                <a:srgbClr val="C8232F"/>
              </a:buClr>
            </a:pPr>
            <a:r>
              <a:rPr lang="en-US" sz="2000" dirty="0">
                <a:latin typeface="Calibri"/>
                <a:cs typeface="Calibri"/>
              </a:rPr>
              <a:t>•  Pepsin</a:t>
            </a:r>
          </a:p>
          <a:p>
            <a:pPr marL="0" indent="0" eaLnBrk="1" hangingPunct="1">
              <a:lnSpc>
                <a:spcPts val="2800"/>
              </a:lnSpc>
              <a:buClr>
                <a:srgbClr val="C8232F"/>
              </a:buClr>
            </a:pPr>
            <a:r>
              <a:rPr lang="en-US" sz="2000" dirty="0">
                <a:latin typeface="Calibri"/>
                <a:cs typeface="Calibri"/>
              </a:rPr>
              <a:t>•  Intrinsic Factor</a:t>
            </a:r>
            <a:endParaRPr lang="en-GB" sz="2000" dirty="0">
              <a:latin typeface="Calibri"/>
              <a:cs typeface="Calibri"/>
            </a:endParaRPr>
          </a:p>
        </p:txBody>
      </p:sp>
      <p:cxnSp>
        <p:nvCxnSpPr>
          <p:cNvPr id="6" name="Straight Arrow Connector 5"/>
          <p:cNvCxnSpPr/>
          <p:nvPr/>
        </p:nvCxnSpPr>
        <p:spPr>
          <a:xfrm flipH="1">
            <a:off x="7169551" y="1327893"/>
            <a:ext cx="768958" cy="241570"/>
          </a:xfrm>
          <a:prstGeom prst="straightConnector1">
            <a:avLst/>
          </a:prstGeom>
          <a:ln w="1905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245753" y="1668099"/>
            <a:ext cx="692759" cy="80746"/>
          </a:xfrm>
          <a:prstGeom prst="straightConnector1">
            <a:avLst/>
          </a:prstGeom>
          <a:ln w="1905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flipH="1">
            <a:off x="7291145" y="1857688"/>
            <a:ext cx="619088" cy="214623"/>
          </a:xfrm>
          <a:prstGeom prst="straightConnector1">
            <a:avLst/>
          </a:prstGeom>
          <a:ln w="1905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7245749" y="2129852"/>
            <a:ext cx="701262" cy="173300"/>
          </a:xfrm>
          <a:prstGeom prst="straightConnector1">
            <a:avLst/>
          </a:prstGeom>
          <a:ln w="1905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7245755" y="2206051"/>
            <a:ext cx="701261" cy="369266"/>
          </a:xfrm>
          <a:prstGeom prst="straightConnector1">
            <a:avLst/>
          </a:prstGeom>
          <a:ln w="1905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2"/>
          <p:cNvSpPr txBox="1">
            <a:spLocks noRot="1" noChangeArrowheads="1"/>
          </p:cNvSpPr>
          <p:nvPr/>
        </p:nvSpPr>
        <p:spPr bwMode="auto">
          <a:xfrm>
            <a:off x="7944486" y="494944"/>
            <a:ext cx="2027300" cy="704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eaLnBrk="0" hangingPunct="0">
              <a:defRPr sz="4200">
                <a:solidFill>
                  <a:srgbClr val="000000"/>
                </a:solidFill>
                <a:latin typeface="Gill Sans" charset="0"/>
                <a:ea typeface="Heiti SC Light" charset="0"/>
                <a:cs typeface="Heiti SC Light" charset="0"/>
                <a:sym typeface="Gill Sans" charset="0"/>
              </a:defRPr>
            </a:lvl1pPr>
            <a:lvl2pPr marL="742950" indent="-285750" defTabSz="457200" eaLnBrk="0" hangingPunct="0">
              <a:defRPr sz="4200">
                <a:solidFill>
                  <a:srgbClr val="000000"/>
                </a:solidFill>
                <a:latin typeface="Gill Sans" charset="0"/>
                <a:ea typeface="Heiti SC Light" charset="0"/>
                <a:cs typeface="Heiti SC Light" charset="0"/>
                <a:sym typeface="Gill Sans" charset="0"/>
              </a:defRPr>
            </a:lvl2pPr>
            <a:lvl3pPr marL="1143000" indent="-228600" defTabSz="457200" eaLnBrk="0" hangingPunct="0">
              <a:defRPr sz="4200">
                <a:solidFill>
                  <a:srgbClr val="000000"/>
                </a:solidFill>
                <a:latin typeface="Gill Sans" charset="0"/>
                <a:ea typeface="Heiti SC Light" charset="0"/>
                <a:cs typeface="Heiti SC Light" charset="0"/>
                <a:sym typeface="Gill Sans" charset="0"/>
              </a:defRPr>
            </a:lvl3pPr>
            <a:lvl4pPr marL="1600200" indent="-228600" defTabSz="457200" eaLnBrk="0" hangingPunct="0">
              <a:defRPr sz="4200">
                <a:solidFill>
                  <a:srgbClr val="000000"/>
                </a:solidFill>
                <a:latin typeface="Gill Sans" charset="0"/>
                <a:ea typeface="Heiti SC Light" charset="0"/>
                <a:cs typeface="Heiti SC Light" charset="0"/>
                <a:sym typeface="Gill Sans" charset="0"/>
              </a:defRPr>
            </a:lvl4pPr>
            <a:lvl5pPr marL="2057400" indent="-228600" defTabSz="4572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eaLnBrk="1" hangingPunct="1"/>
            <a:r>
              <a:rPr lang="en-US" sz="3200" b="1" dirty="0">
                <a:solidFill>
                  <a:srgbClr val="FF0000"/>
                </a:solidFill>
                <a:latin typeface="Calibri" charset="0"/>
              </a:rPr>
              <a:t>Digestion</a:t>
            </a:r>
          </a:p>
        </p:txBody>
      </p:sp>
      <p:sp>
        <p:nvSpPr>
          <p:cNvPr id="14" name="TextBox 13"/>
          <p:cNvSpPr txBox="1"/>
          <p:nvPr/>
        </p:nvSpPr>
        <p:spPr>
          <a:xfrm>
            <a:off x="12335167" y="3636016"/>
            <a:ext cx="184666" cy="369332"/>
          </a:xfrm>
          <a:prstGeom prst="rect">
            <a:avLst/>
          </a:prstGeom>
          <a:noFill/>
        </p:spPr>
        <p:txBody>
          <a:bodyPr wrap="none" rtlCol="0">
            <a:spAutoFit/>
          </a:bodyPr>
          <a:lstStyle/>
          <a:p>
            <a:endParaRPr lang="en-US"/>
          </a:p>
        </p:txBody>
      </p:sp>
      <p:sp>
        <p:nvSpPr>
          <p:cNvPr id="18" name="Subtitle 2"/>
          <p:cNvSpPr txBox="1">
            <a:spLocks/>
          </p:cNvSpPr>
          <p:nvPr/>
        </p:nvSpPr>
        <p:spPr>
          <a:xfrm>
            <a:off x="2103438" y="515933"/>
            <a:ext cx="2904546" cy="5130800"/>
          </a:xfrm>
          <a:prstGeom prst="rect">
            <a:avLst/>
          </a:prstGeom>
        </p:spPr>
        <p:txBody>
          <a:bodyPr>
            <a:noAutofit/>
          </a:bodyPr>
          <a:lstStyle>
            <a:lvl1pPr marL="0" indent="0" algn="ctr" defTabSz="457200" rtl="0" eaLnBrk="1" latinLnBrk="0" hangingPunct="1">
              <a:spcBef>
                <a:spcPct val="20000"/>
              </a:spcBef>
              <a:buFont typeface="Arial"/>
              <a:buNone/>
              <a:defRPr sz="2400"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000" kern="1200">
                <a:solidFill>
                  <a:schemeClr val="tx1"/>
                </a:solidFill>
                <a:latin typeface="+mn-lt"/>
                <a:ea typeface="+mn-ea"/>
                <a:cs typeface="+mn-cs"/>
              </a:defRPr>
            </a:lvl2pPr>
            <a:lvl3pPr marL="914400" indent="0" algn="ctr" defTabSz="457200" rtl="0" eaLnBrk="1" latinLnBrk="0" hangingPunct="1">
              <a:spcBef>
                <a:spcPct val="20000"/>
              </a:spcBef>
              <a:buFont typeface="Arial"/>
              <a:buNone/>
              <a:defRPr sz="1800" kern="1200">
                <a:solidFill>
                  <a:schemeClr val="tx1"/>
                </a:solidFill>
                <a:latin typeface="+mn-lt"/>
                <a:ea typeface="+mn-ea"/>
                <a:cs typeface="+mn-cs"/>
              </a:defRPr>
            </a:lvl3pPr>
            <a:lvl4pPr marL="1371600" indent="0" algn="ctr" defTabSz="457200" rtl="0" eaLnBrk="1" latinLnBrk="0" hangingPunct="1">
              <a:spcBef>
                <a:spcPct val="20000"/>
              </a:spcBef>
              <a:buFont typeface="Arial"/>
              <a:buNone/>
              <a:defRPr sz="1600" kern="1200">
                <a:solidFill>
                  <a:schemeClr val="tx1"/>
                </a:solidFill>
                <a:latin typeface="+mn-lt"/>
                <a:ea typeface="+mn-ea"/>
                <a:cs typeface="+mn-cs"/>
              </a:defRPr>
            </a:lvl4pPr>
            <a:lvl5pPr marL="1828800" indent="0" algn="ctr" defTabSz="457200" rtl="0" eaLnBrk="1" latinLnBrk="0" hangingPunct="1">
              <a:spcBef>
                <a:spcPct val="20000"/>
              </a:spcBef>
              <a:buFont typeface="Arial"/>
              <a:buNone/>
              <a:defRPr sz="1600" kern="1200">
                <a:solidFill>
                  <a:schemeClr val="tx1"/>
                </a:solidFill>
                <a:latin typeface="+mn-lt"/>
                <a:ea typeface="+mn-ea"/>
                <a:cs typeface="+mn-cs"/>
              </a:defRPr>
            </a:lvl5pPr>
            <a:lvl6pPr marL="2286000" indent="0" algn="ctr" defTabSz="457200"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457200"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457200"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457200" rtl="0" eaLnBrk="1" latinLnBrk="0" hangingPunct="1">
              <a:spcBef>
                <a:spcPct val="20000"/>
              </a:spcBef>
              <a:buFont typeface="Arial"/>
              <a:buNone/>
              <a:defRPr sz="1600" kern="1200">
                <a:solidFill>
                  <a:schemeClr val="tx1"/>
                </a:solidFill>
                <a:latin typeface="+mn-lt"/>
                <a:ea typeface="+mn-ea"/>
                <a:cs typeface="+mn-cs"/>
              </a:defRPr>
            </a:lvl9pPr>
          </a:lstStyle>
          <a:p>
            <a:pPr algn="l">
              <a:lnSpc>
                <a:spcPts val="2500"/>
              </a:lnSpc>
              <a:defRPr/>
            </a:pPr>
            <a:r>
              <a:rPr lang="en-US" sz="2200" dirty="0"/>
              <a:t>The careful formulation of </a:t>
            </a:r>
            <a:r>
              <a:rPr lang="en-US" sz="2200" dirty="0" err="1"/>
              <a:t>Isotonix</a:t>
            </a:r>
            <a:r>
              <a:rPr lang="en-US" sz="2200" dirty="0"/>
              <a:t> clears the stomach at an optimal, regulated rate </a:t>
            </a:r>
            <a:r>
              <a:rPr lang="en-US" sz="2200" b="1" dirty="0">
                <a:solidFill>
                  <a:srgbClr val="FF0000"/>
                </a:solidFill>
              </a:rPr>
              <a:t>to </a:t>
            </a:r>
            <a:r>
              <a:rPr lang="en-US" sz="2200" b="1" dirty="0" err="1">
                <a:solidFill>
                  <a:srgbClr val="FF0000"/>
                </a:solidFill>
              </a:rPr>
              <a:t>maximise</a:t>
            </a:r>
            <a:r>
              <a:rPr lang="en-US" sz="2200" b="1" dirty="0">
                <a:solidFill>
                  <a:srgbClr val="FF0000"/>
                </a:solidFill>
              </a:rPr>
              <a:t> absorption without saturation</a:t>
            </a:r>
          </a:p>
          <a:p>
            <a:pPr algn="l">
              <a:lnSpc>
                <a:spcPts val="2500"/>
              </a:lnSpc>
              <a:defRPr/>
            </a:pPr>
            <a:endParaRPr lang="en-US" sz="2200" dirty="0"/>
          </a:p>
          <a:p>
            <a:pPr algn="l">
              <a:lnSpc>
                <a:spcPts val="2500"/>
              </a:lnSpc>
              <a:defRPr/>
            </a:pPr>
            <a:r>
              <a:rPr lang="en-US" sz="2200" dirty="0"/>
              <a:t>It allows your        body’s own transport mechanisms </a:t>
            </a:r>
            <a:r>
              <a:rPr lang="en-US" sz="2200" b="1" dirty="0">
                <a:solidFill>
                  <a:srgbClr val="FF0000"/>
                </a:solidFill>
              </a:rPr>
              <a:t>to efficiently shuttle vitamins into the blood stream quickly</a:t>
            </a:r>
          </a:p>
        </p:txBody>
      </p:sp>
      <p:sp>
        <p:nvSpPr>
          <p:cNvPr id="15" name="Subtitle 2"/>
          <p:cNvSpPr>
            <a:spLocks noGrp="1"/>
          </p:cNvSpPr>
          <p:nvPr>
            <p:ph type="subTitle" idx="1"/>
          </p:nvPr>
        </p:nvSpPr>
        <p:spPr>
          <a:xfrm>
            <a:off x="5427376" y="3227188"/>
            <a:ext cx="4786476" cy="1556321"/>
          </a:xfrm>
        </p:spPr>
        <p:txBody>
          <a:bodyPr>
            <a:noAutofit/>
          </a:bodyPr>
          <a:lstStyle/>
          <a:p>
            <a:pPr>
              <a:lnSpc>
                <a:spcPts val="2700"/>
              </a:lnSpc>
              <a:defRPr/>
            </a:pPr>
            <a:r>
              <a:rPr lang="en-US" sz="2800" b="1" dirty="0" err="1">
                <a:solidFill>
                  <a:srgbClr val="FF0000"/>
                </a:solidFill>
              </a:rPr>
              <a:t>Isotonix</a:t>
            </a:r>
            <a:r>
              <a:rPr lang="en-US" sz="2800" b="1" dirty="0">
                <a:solidFill>
                  <a:srgbClr val="FF0000"/>
                </a:solidFill>
              </a:rPr>
              <a:t> products are   buffered to protect nutrients </a:t>
            </a:r>
            <a:r>
              <a:rPr lang="en-US" sz="2800" dirty="0">
                <a:solidFill>
                  <a:schemeClr val="tx2"/>
                </a:solidFill>
              </a:rPr>
              <a:t>from Hydrochloric Acid degradation in the stomach</a:t>
            </a:r>
          </a:p>
          <a:p>
            <a:pPr>
              <a:lnSpc>
                <a:spcPts val="2700"/>
              </a:lnSpc>
              <a:defRPr/>
            </a:pPr>
            <a:r>
              <a:rPr lang="en-US" sz="2800" dirty="0">
                <a:solidFill>
                  <a:schemeClr val="tx2"/>
                </a:solidFill>
              </a:rPr>
              <a:t>–––––––––––</a:t>
            </a:r>
          </a:p>
          <a:p>
            <a:pPr>
              <a:lnSpc>
                <a:spcPts val="2700"/>
              </a:lnSpc>
              <a:defRPr/>
            </a:pPr>
            <a:endParaRPr lang="en-US" sz="2800" dirty="0"/>
          </a:p>
        </p:txBody>
      </p:sp>
      <p:sp>
        <p:nvSpPr>
          <p:cNvPr id="24" name="Title 1"/>
          <p:cNvSpPr txBox="1">
            <a:spLocks/>
          </p:cNvSpPr>
          <p:nvPr/>
        </p:nvSpPr>
        <p:spPr>
          <a:xfrm>
            <a:off x="1524000" y="5282437"/>
            <a:ext cx="9144000" cy="7159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MY" sz="6300" b="1" spc="-100" dirty="0">
                <a:solidFill>
                  <a:schemeClr val="accent1">
                    <a:lumMod val="50000"/>
                  </a:schemeClr>
                </a:solidFill>
              </a:rPr>
              <a:t>The Isotonix   Advantage  </a:t>
            </a:r>
          </a:p>
        </p:txBody>
      </p:sp>
      <p:sp>
        <p:nvSpPr>
          <p:cNvPr id="25" name="Rectangle 24">
            <a:extLst>
              <a:ext uri="{FF2B5EF4-FFF2-40B4-BE49-F238E27FC236}">
                <a16:creationId xmlns:a16="http://schemas.microsoft.com/office/drawing/2014/main" id="{5BF3DC8D-6DCD-974A-AA2D-309A6341C3E6}"/>
              </a:ext>
            </a:extLst>
          </p:cNvPr>
          <p:cNvSpPr/>
          <p:nvPr/>
        </p:nvSpPr>
        <p:spPr>
          <a:xfrm>
            <a:off x="5971942" y="5452169"/>
            <a:ext cx="418704" cy="400110"/>
          </a:xfrm>
          <a:prstGeom prst="rect">
            <a:avLst/>
          </a:prstGeom>
        </p:spPr>
        <p:txBody>
          <a:bodyPr wrap="none">
            <a:spAutoFit/>
          </a:bodyPr>
          <a:lstStyle/>
          <a:p>
            <a:r>
              <a:rPr lang="en-US" sz="2000" b="1" baseline="30000" dirty="0">
                <a:solidFill>
                  <a:schemeClr val="accent1">
                    <a:lumMod val="50000"/>
                  </a:schemeClr>
                </a:solidFill>
                <a:ea typeface="華康儷中黑" pitchFamily="49" charset="-120"/>
              </a:rPr>
              <a:t>TM</a:t>
            </a:r>
            <a:endParaRPr lang="en-US" sz="2000" dirty="0"/>
          </a:p>
        </p:txBody>
      </p:sp>
      <p:pic>
        <p:nvPicPr>
          <p:cNvPr id="17" name="Picture 16" descr="shop.com-logo.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3614" y="6423409"/>
            <a:ext cx="1301988" cy="311307"/>
          </a:xfrm>
          <a:prstGeom prst="rect">
            <a:avLst/>
          </a:prstGeom>
        </p:spPr>
      </p:pic>
      <p:sp>
        <p:nvSpPr>
          <p:cNvPr id="21" name="TextBox 20"/>
          <p:cNvSpPr txBox="1"/>
          <p:nvPr/>
        </p:nvSpPr>
        <p:spPr>
          <a:xfrm>
            <a:off x="8849684" y="6371594"/>
            <a:ext cx="2033930" cy="307777"/>
          </a:xfrm>
          <a:prstGeom prst="rect">
            <a:avLst/>
          </a:prstGeom>
          <a:noFill/>
        </p:spPr>
        <p:txBody>
          <a:bodyPr wrap="square" rtlCol="0">
            <a:spAutoFit/>
          </a:bodyPr>
          <a:lstStyle/>
          <a:p>
            <a:pPr algn="r"/>
            <a:r>
              <a:rPr lang="en-US" sz="700" spc="280" dirty="0">
                <a:latin typeface="Calibri"/>
                <a:cs typeface="Calibri"/>
              </a:rPr>
              <a:t>COPYRIGHT2018 MASG. ALL RIGHTS RESERVED. </a:t>
            </a:r>
            <a:endParaRPr lang="en-SG" sz="700" spc="280" dirty="0">
              <a:latin typeface="Calibri"/>
              <a:cs typeface="Calibri"/>
            </a:endParaRPr>
          </a:p>
        </p:txBody>
      </p:sp>
    </p:spTree>
    <p:extLst>
      <p:ext uri="{BB962C8B-B14F-4D97-AF65-F5344CB8AC3E}">
        <p14:creationId xmlns:p14="http://schemas.microsoft.com/office/powerpoint/2010/main" val="1884379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par>
                                <p:cTn id="20" presetID="2" presetClass="entr" presetSubtype="2" fill="hold" grpId="0" nodeType="with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additive="base">
                                        <p:cTn id="22"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5">
                                            <p:txEl>
                                              <p:pRg st="1" end="1"/>
                                            </p:txEl>
                                          </p:spTgt>
                                        </p:tgtEl>
                                        <p:attrNameLst>
                                          <p:attrName>ppt_y</p:attrName>
                                        </p:attrNameLst>
                                      </p:cBhvr>
                                      <p:tavLst>
                                        <p:tav tm="0">
                                          <p:val>
                                            <p:strVal val="#ppt_y"/>
                                          </p:val>
                                        </p:tav>
                                        <p:tav tm="100000">
                                          <p:val>
                                            <p:strVal val="#ppt_y"/>
                                          </p:val>
                                        </p:tav>
                                      </p:tavLst>
                                    </p:anim>
                                  </p:childTnLst>
                                </p:cTn>
                              </p:par>
                              <p:par>
                                <p:cTn id="24" presetID="22" presetClass="entr" presetSubtype="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500"/>
                                        <p:tgtEl>
                                          <p:spTgt spid="7"/>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additive="base">
                                        <p:cTn id="2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
                                            <p:txEl>
                                              <p:pRg st="2" end="2"/>
                                            </p:txEl>
                                          </p:spTgt>
                                        </p:tgtEl>
                                        <p:attrNameLst>
                                          <p:attrName>ppt_y</p:attrName>
                                        </p:attrNameLst>
                                      </p:cBhvr>
                                      <p:tavLst>
                                        <p:tav tm="0">
                                          <p:val>
                                            <p:strVal val="#ppt_y"/>
                                          </p:val>
                                        </p:tav>
                                        <p:tav tm="100000">
                                          <p:val>
                                            <p:strVal val="#ppt_y"/>
                                          </p:val>
                                        </p:tav>
                                      </p:tavLst>
                                    </p:anim>
                                  </p:childTnLst>
                                </p:cTn>
                              </p:par>
                              <p:par>
                                <p:cTn id="31" presetID="22" presetClass="entr" presetSubtype="2"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right)">
                                      <p:cBhvr>
                                        <p:cTn id="33" dur="500"/>
                                        <p:tgtEl>
                                          <p:spTgt spid="8"/>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 calcmode="lin" valueType="num">
                                      <p:cBhvr additive="base">
                                        <p:cTn id="36"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5">
                                            <p:txEl>
                                              <p:pRg st="3" end="3"/>
                                            </p:txEl>
                                          </p:spTgt>
                                        </p:tgtEl>
                                        <p:attrNameLst>
                                          <p:attrName>ppt_y</p:attrName>
                                        </p:attrNameLst>
                                      </p:cBhvr>
                                      <p:tavLst>
                                        <p:tav tm="0">
                                          <p:val>
                                            <p:strVal val="#ppt_y"/>
                                          </p:val>
                                        </p:tav>
                                        <p:tav tm="100000">
                                          <p:val>
                                            <p:strVal val="#ppt_y"/>
                                          </p:val>
                                        </p:tav>
                                      </p:tavLst>
                                    </p:anim>
                                  </p:childTnLst>
                                </p:cTn>
                              </p:par>
                              <p:par>
                                <p:cTn id="38" presetID="22" presetClass="entr" presetSubtype="2"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right)">
                                      <p:cBhvr>
                                        <p:cTn id="40" dur="500"/>
                                        <p:tgtEl>
                                          <p:spTgt spid="9"/>
                                        </p:tgtEl>
                                      </p:cBhvr>
                                    </p:animEffect>
                                  </p:childTnLst>
                                </p:cTn>
                              </p:par>
                              <p:par>
                                <p:cTn id="41" presetID="2" presetClass="entr" presetSubtype="2" fill="hold" grpId="0" nodeType="with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 calcmode="lin" valueType="num">
                                      <p:cBhvr additive="base">
                                        <p:cTn id="43"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txEl>
                                              <p:pRg st="4" end="4"/>
                                            </p:txEl>
                                          </p:spTgt>
                                        </p:tgtEl>
                                        <p:attrNameLst>
                                          <p:attrName>ppt_y</p:attrName>
                                        </p:attrNameLst>
                                      </p:cBhvr>
                                      <p:tavLst>
                                        <p:tav tm="0">
                                          <p:val>
                                            <p:strVal val="#ppt_y"/>
                                          </p:val>
                                        </p:tav>
                                        <p:tav tm="100000">
                                          <p:val>
                                            <p:strVal val="#ppt_y"/>
                                          </p:val>
                                        </p:tav>
                                      </p:tavLst>
                                    </p:anim>
                                  </p:childTnLst>
                                </p:cTn>
                              </p:par>
                              <p:par>
                                <p:cTn id="45" presetID="22" presetClass="entr" presetSubtype="2"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right)">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50060" y="530908"/>
            <a:ext cx="2831465" cy="1646703"/>
          </a:xfrm>
        </p:spPr>
        <p:txBody>
          <a:bodyPr>
            <a:noAutofit/>
          </a:bodyPr>
          <a:lstStyle/>
          <a:p>
            <a:pPr>
              <a:lnSpc>
                <a:spcPts val="3220"/>
              </a:lnSpc>
              <a:defRPr/>
            </a:pPr>
            <a:r>
              <a:rPr lang="en-US" sz="3600" b="1" dirty="0" err="1">
                <a:solidFill>
                  <a:schemeClr val="tx2"/>
                </a:solidFill>
              </a:rPr>
              <a:t>Isotonix</a:t>
            </a:r>
            <a:r>
              <a:rPr lang="en-US" sz="3600" b="1" dirty="0">
                <a:solidFill>
                  <a:schemeClr val="tx2"/>
                </a:solidFill>
              </a:rPr>
              <a:t> offers an alternative to pills &amp; tablets</a:t>
            </a:r>
          </a:p>
        </p:txBody>
      </p:sp>
      <p:sp>
        <p:nvSpPr>
          <p:cNvPr id="10" name="Subtitle 2"/>
          <p:cNvSpPr txBox="1">
            <a:spLocks/>
          </p:cNvSpPr>
          <p:nvPr/>
        </p:nvSpPr>
        <p:spPr>
          <a:xfrm>
            <a:off x="1524000" y="494838"/>
            <a:ext cx="5767150" cy="3995680"/>
          </a:xfrm>
          <a:prstGeom prst="rect">
            <a:avLst/>
          </a:prstGeom>
        </p:spPr>
        <p:txBody>
          <a:bodyPr>
            <a:noAutofit/>
          </a:bodyPr>
          <a:lstStyle>
            <a:lvl1pPr marL="0" indent="0" algn="ctr" defTabSz="457200" rtl="0" eaLnBrk="1" latinLnBrk="0" hangingPunct="1">
              <a:spcBef>
                <a:spcPct val="20000"/>
              </a:spcBef>
              <a:buFont typeface="Arial"/>
              <a:buNone/>
              <a:defRPr sz="2400"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000" kern="1200">
                <a:solidFill>
                  <a:schemeClr val="tx1"/>
                </a:solidFill>
                <a:latin typeface="+mn-lt"/>
                <a:ea typeface="+mn-ea"/>
                <a:cs typeface="+mn-cs"/>
              </a:defRPr>
            </a:lvl2pPr>
            <a:lvl3pPr marL="914400" indent="0" algn="ctr" defTabSz="457200" rtl="0" eaLnBrk="1" latinLnBrk="0" hangingPunct="1">
              <a:spcBef>
                <a:spcPct val="20000"/>
              </a:spcBef>
              <a:buFont typeface="Arial"/>
              <a:buNone/>
              <a:defRPr sz="1800" kern="1200">
                <a:solidFill>
                  <a:schemeClr val="tx1"/>
                </a:solidFill>
                <a:latin typeface="+mn-lt"/>
                <a:ea typeface="+mn-ea"/>
                <a:cs typeface="+mn-cs"/>
              </a:defRPr>
            </a:lvl3pPr>
            <a:lvl4pPr marL="1371600" indent="0" algn="ctr" defTabSz="457200" rtl="0" eaLnBrk="1" latinLnBrk="0" hangingPunct="1">
              <a:spcBef>
                <a:spcPct val="20000"/>
              </a:spcBef>
              <a:buFont typeface="Arial"/>
              <a:buNone/>
              <a:defRPr sz="1600" kern="1200">
                <a:solidFill>
                  <a:schemeClr val="tx1"/>
                </a:solidFill>
                <a:latin typeface="+mn-lt"/>
                <a:ea typeface="+mn-ea"/>
                <a:cs typeface="+mn-cs"/>
              </a:defRPr>
            </a:lvl4pPr>
            <a:lvl5pPr marL="1828800" indent="0" algn="ctr" defTabSz="457200" rtl="0" eaLnBrk="1" latinLnBrk="0" hangingPunct="1">
              <a:spcBef>
                <a:spcPct val="20000"/>
              </a:spcBef>
              <a:buFont typeface="Arial"/>
              <a:buNone/>
              <a:defRPr sz="1600" kern="1200">
                <a:solidFill>
                  <a:schemeClr val="tx1"/>
                </a:solidFill>
                <a:latin typeface="+mn-lt"/>
                <a:ea typeface="+mn-ea"/>
                <a:cs typeface="+mn-cs"/>
              </a:defRPr>
            </a:lvl5pPr>
            <a:lvl6pPr marL="2286000" indent="0" algn="ctr" defTabSz="457200"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457200"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457200"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457200" rtl="0" eaLnBrk="1" latinLnBrk="0" hangingPunct="1">
              <a:spcBef>
                <a:spcPct val="20000"/>
              </a:spcBef>
              <a:buFont typeface="Arial"/>
              <a:buNone/>
              <a:defRPr sz="1600" kern="1200">
                <a:solidFill>
                  <a:schemeClr val="tx1"/>
                </a:solidFill>
                <a:latin typeface="+mn-lt"/>
                <a:ea typeface="+mn-ea"/>
                <a:cs typeface="+mn-cs"/>
              </a:defRPr>
            </a:lvl9pPr>
          </a:lstStyle>
          <a:p>
            <a:pPr algn="l">
              <a:lnSpc>
                <a:spcPts val="2350"/>
              </a:lnSpc>
              <a:defRPr/>
            </a:pPr>
            <a:r>
              <a:rPr lang="en-US" sz="2500" dirty="0"/>
              <a:t>Carbon dioxide created by the effervescent reaction momentarily reduces the thickness and viscosity of the mucus layer of the intestinal tract, </a:t>
            </a:r>
            <a:r>
              <a:rPr lang="en-US" sz="2500" b="1" dirty="0">
                <a:solidFill>
                  <a:srgbClr val="FF0000"/>
                </a:solidFill>
              </a:rPr>
              <a:t>promoting absorption into the bloodstream.</a:t>
            </a:r>
          </a:p>
          <a:p>
            <a:pPr algn="l">
              <a:lnSpc>
                <a:spcPts val="2350"/>
              </a:lnSpc>
              <a:defRPr/>
            </a:pPr>
            <a:endParaRPr lang="en-US" sz="2500" b="1" dirty="0">
              <a:solidFill>
                <a:srgbClr val="FF0000"/>
              </a:solidFill>
            </a:endParaRPr>
          </a:p>
          <a:p>
            <a:pPr algn="l">
              <a:lnSpc>
                <a:spcPts val="2350"/>
              </a:lnSpc>
              <a:defRPr/>
            </a:pPr>
            <a:r>
              <a:rPr lang="en-US" sz="2500" dirty="0" err="1"/>
              <a:t>Isotonix</a:t>
            </a:r>
            <a:r>
              <a:rPr lang="en-US" sz="2500" dirty="0"/>
              <a:t> products deliver the same concentration of particles as found in the body </a:t>
            </a:r>
            <a:r>
              <a:rPr lang="en-US" sz="2500" b="1" dirty="0">
                <a:solidFill>
                  <a:srgbClr val="FF0000"/>
                </a:solidFill>
              </a:rPr>
              <a:t>improving absorption of active ingredients.</a:t>
            </a:r>
          </a:p>
          <a:p>
            <a:pPr algn="l">
              <a:lnSpc>
                <a:spcPts val="2350"/>
              </a:lnSpc>
              <a:defRPr/>
            </a:pPr>
            <a:endParaRPr lang="en-US" sz="2500" b="1" dirty="0">
              <a:solidFill>
                <a:srgbClr val="FF0000"/>
              </a:solidFill>
            </a:endParaRPr>
          </a:p>
          <a:p>
            <a:pPr algn="l">
              <a:lnSpc>
                <a:spcPts val="2350"/>
              </a:lnSpc>
              <a:defRPr/>
            </a:pPr>
            <a:r>
              <a:rPr lang="en-US" sz="2500" dirty="0" err="1"/>
              <a:t>Isotonix</a:t>
            </a:r>
            <a:r>
              <a:rPr lang="en-US" sz="2500" baseline="30000" dirty="0"/>
              <a:t> </a:t>
            </a:r>
            <a:r>
              <a:rPr lang="en-US" sz="2500" dirty="0"/>
              <a:t>solutions are gentle on your system because they </a:t>
            </a:r>
            <a:r>
              <a:rPr lang="en-US" sz="2500" b="1" dirty="0">
                <a:solidFill>
                  <a:srgbClr val="FF0000"/>
                </a:solidFill>
              </a:rPr>
              <a:t>simulate body fluid.</a:t>
            </a:r>
          </a:p>
          <a:p>
            <a:pPr algn="l">
              <a:lnSpc>
                <a:spcPts val="2350"/>
              </a:lnSpc>
              <a:defRPr/>
            </a:pPr>
            <a:endParaRPr lang="en-US" sz="2500" dirty="0"/>
          </a:p>
          <a:p>
            <a:pPr algn="l">
              <a:lnSpc>
                <a:spcPts val="2350"/>
              </a:lnSpc>
              <a:defRPr/>
            </a:pPr>
            <a:endParaRPr lang="en-US" sz="2500" dirty="0"/>
          </a:p>
          <a:p>
            <a:pPr algn="l">
              <a:lnSpc>
                <a:spcPts val="2350"/>
              </a:lnSpc>
              <a:defRPr/>
            </a:pPr>
            <a:endParaRPr lang="en-US" sz="2500" dirty="0"/>
          </a:p>
        </p:txBody>
      </p:sp>
      <p:sp>
        <p:nvSpPr>
          <p:cNvPr id="13" name="Title 1"/>
          <p:cNvSpPr txBox="1">
            <a:spLocks/>
          </p:cNvSpPr>
          <p:nvPr/>
        </p:nvSpPr>
        <p:spPr>
          <a:xfrm>
            <a:off x="1524000" y="5339587"/>
            <a:ext cx="9144000" cy="7159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MY" sz="6300" b="1" spc="-100" dirty="0">
                <a:solidFill>
                  <a:schemeClr val="accent1">
                    <a:lumMod val="50000"/>
                  </a:schemeClr>
                </a:solidFill>
              </a:rPr>
              <a:t>The Isotonix   Advantage  </a:t>
            </a:r>
          </a:p>
        </p:txBody>
      </p:sp>
      <p:sp>
        <p:nvSpPr>
          <p:cNvPr id="14" name="Rectangle 13">
            <a:extLst>
              <a:ext uri="{FF2B5EF4-FFF2-40B4-BE49-F238E27FC236}">
                <a16:creationId xmlns:a16="http://schemas.microsoft.com/office/drawing/2014/main" id="{5BF3DC8D-6DCD-974A-AA2D-309A6341C3E6}"/>
              </a:ext>
            </a:extLst>
          </p:cNvPr>
          <p:cNvSpPr/>
          <p:nvPr/>
        </p:nvSpPr>
        <p:spPr>
          <a:xfrm>
            <a:off x="5971942" y="5509319"/>
            <a:ext cx="418704" cy="400110"/>
          </a:xfrm>
          <a:prstGeom prst="rect">
            <a:avLst/>
          </a:prstGeom>
        </p:spPr>
        <p:txBody>
          <a:bodyPr wrap="none">
            <a:spAutoFit/>
          </a:bodyPr>
          <a:lstStyle/>
          <a:p>
            <a:r>
              <a:rPr lang="en-US" sz="2000" b="1" baseline="30000" dirty="0">
                <a:solidFill>
                  <a:schemeClr val="accent1">
                    <a:lumMod val="50000"/>
                  </a:schemeClr>
                </a:solidFill>
                <a:ea typeface="華康儷中黑" pitchFamily="49" charset="-120"/>
              </a:rPr>
              <a:t>TM</a:t>
            </a:r>
            <a:endParaRPr lang="en-US" sz="2000" dirty="0"/>
          </a:p>
        </p:txBody>
      </p:sp>
      <p:sp>
        <p:nvSpPr>
          <p:cNvPr id="16" name="Subtitle 2"/>
          <p:cNvSpPr txBox="1">
            <a:spLocks/>
          </p:cNvSpPr>
          <p:nvPr/>
        </p:nvSpPr>
        <p:spPr>
          <a:xfrm>
            <a:off x="7449102" y="2216894"/>
            <a:ext cx="2610074" cy="55156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ts val="2120"/>
              </a:lnSpc>
              <a:defRPr/>
            </a:pPr>
            <a:r>
              <a:rPr lang="en-US" sz="1800" dirty="0">
                <a:solidFill>
                  <a:schemeClr val="tx1"/>
                </a:solidFill>
              </a:rPr>
              <a:t>Research has shown that </a:t>
            </a:r>
          </a:p>
          <a:p>
            <a:pPr>
              <a:lnSpc>
                <a:spcPts val="2120"/>
              </a:lnSpc>
              <a:defRPr/>
            </a:pPr>
            <a:endParaRPr lang="en-US" sz="1800" dirty="0">
              <a:solidFill>
                <a:schemeClr val="tx1"/>
              </a:solidFill>
            </a:endParaRPr>
          </a:p>
          <a:p>
            <a:pPr>
              <a:lnSpc>
                <a:spcPts val="2120"/>
              </a:lnSpc>
              <a:defRPr/>
            </a:pPr>
            <a:endParaRPr lang="en-US" sz="1800" dirty="0">
              <a:solidFill>
                <a:schemeClr val="tx1"/>
              </a:solidFill>
            </a:endParaRPr>
          </a:p>
          <a:p>
            <a:pPr>
              <a:lnSpc>
                <a:spcPts val="2120"/>
              </a:lnSpc>
              <a:defRPr/>
            </a:pPr>
            <a:endParaRPr lang="en-US" sz="1800" dirty="0">
              <a:solidFill>
                <a:schemeClr val="tx1"/>
              </a:solidFill>
            </a:endParaRPr>
          </a:p>
          <a:p>
            <a:pPr>
              <a:lnSpc>
                <a:spcPts val="2120"/>
              </a:lnSpc>
              <a:defRPr/>
            </a:pPr>
            <a:endParaRPr lang="en-US" sz="1800" dirty="0">
              <a:solidFill>
                <a:schemeClr val="tx1"/>
              </a:solidFill>
            </a:endParaRPr>
          </a:p>
          <a:p>
            <a:pPr>
              <a:lnSpc>
                <a:spcPts val="2120"/>
              </a:lnSpc>
              <a:defRPr/>
            </a:pPr>
            <a:r>
              <a:rPr lang="en-US" sz="1800" dirty="0">
                <a:solidFill>
                  <a:schemeClr val="tx1"/>
                </a:solidFill>
              </a:rPr>
              <a:t>Unlike pills and tablets, </a:t>
            </a:r>
            <a:r>
              <a:rPr lang="en-US" sz="1800" dirty="0" err="1">
                <a:solidFill>
                  <a:schemeClr val="tx1"/>
                </a:solidFill>
              </a:rPr>
              <a:t>Isotonix</a:t>
            </a:r>
            <a:r>
              <a:rPr lang="en-US" sz="1800" baseline="30000" dirty="0">
                <a:solidFill>
                  <a:schemeClr val="tx1"/>
                </a:solidFill>
              </a:rPr>
              <a:t>®</a:t>
            </a:r>
            <a:r>
              <a:rPr lang="en-US" sz="1800" dirty="0">
                <a:solidFill>
                  <a:schemeClr val="tx1"/>
                </a:solidFill>
              </a:rPr>
              <a:t> has no fillers or binders for the body to remove</a:t>
            </a:r>
          </a:p>
        </p:txBody>
      </p:sp>
      <p:sp>
        <p:nvSpPr>
          <p:cNvPr id="17" name="Subtitle 2"/>
          <p:cNvSpPr txBox="1">
            <a:spLocks/>
          </p:cNvSpPr>
          <p:nvPr/>
        </p:nvSpPr>
        <p:spPr>
          <a:xfrm>
            <a:off x="7385016" y="2660261"/>
            <a:ext cx="2662509" cy="92001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ts val="2420"/>
              </a:lnSpc>
              <a:spcBef>
                <a:spcPts val="0"/>
              </a:spcBef>
              <a:defRPr/>
            </a:pPr>
            <a:r>
              <a:rPr lang="en-US" sz="7500" b="1" baseline="-9000" dirty="0">
                <a:solidFill>
                  <a:srgbClr val="FF0000"/>
                </a:solidFill>
              </a:rPr>
              <a:t>40%</a:t>
            </a:r>
          </a:p>
          <a:p>
            <a:pPr>
              <a:lnSpc>
                <a:spcPts val="2120"/>
              </a:lnSpc>
              <a:defRPr/>
            </a:pPr>
            <a:r>
              <a:rPr lang="en-US" sz="2000" b="1" dirty="0">
                <a:solidFill>
                  <a:srgbClr val="FF0000"/>
                </a:solidFill>
              </a:rPr>
              <a:t>of adults have experienced difficulty swallowing pills</a:t>
            </a:r>
          </a:p>
        </p:txBody>
      </p:sp>
      <p:pic>
        <p:nvPicPr>
          <p:cNvPr id="15" name="Picture 14" descr="shop.com-logo.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3614" y="6423409"/>
            <a:ext cx="1301988" cy="311307"/>
          </a:xfrm>
          <a:prstGeom prst="rect">
            <a:avLst/>
          </a:prstGeom>
        </p:spPr>
      </p:pic>
      <p:sp>
        <p:nvSpPr>
          <p:cNvPr id="18" name="TextBox 17"/>
          <p:cNvSpPr txBox="1"/>
          <p:nvPr/>
        </p:nvSpPr>
        <p:spPr>
          <a:xfrm>
            <a:off x="8849684" y="6371594"/>
            <a:ext cx="2033930" cy="307777"/>
          </a:xfrm>
          <a:prstGeom prst="rect">
            <a:avLst/>
          </a:prstGeom>
          <a:noFill/>
        </p:spPr>
        <p:txBody>
          <a:bodyPr wrap="square" rtlCol="0">
            <a:spAutoFit/>
          </a:bodyPr>
          <a:lstStyle/>
          <a:p>
            <a:pPr algn="r"/>
            <a:r>
              <a:rPr lang="en-US" sz="700" spc="280" dirty="0">
                <a:latin typeface="Calibri"/>
                <a:cs typeface="Calibri"/>
              </a:rPr>
              <a:t>COPYRIGHT2018 MASG. ALL RIGHTS RESERVED. </a:t>
            </a:r>
            <a:endParaRPr lang="en-SG" sz="700" spc="280" dirty="0">
              <a:latin typeface="Calibri"/>
              <a:cs typeface="Calibri"/>
            </a:endParaRPr>
          </a:p>
        </p:txBody>
      </p:sp>
      <p:sp>
        <p:nvSpPr>
          <p:cNvPr id="11" name="Text Box 4"/>
          <p:cNvSpPr txBox="1">
            <a:spLocks noChangeArrowheads="1"/>
          </p:cNvSpPr>
          <p:nvPr/>
        </p:nvSpPr>
        <p:spPr bwMode="auto">
          <a:xfrm>
            <a:off x="0" y="6184865"/>
            <a:ext cx="911352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eaLnBrk="1" hangingPunct="1"/>
            <a:r>
              <a:rPr lang="en-US" sz="1200" dirty="0">
                <a:solidFill>
                  <a:schemeClr val="tx1"/>
                </a:solidFill>
                <a:latin typeface="Arial" charset="0"/>
              </a:rPr>
              <a:t>Pharm. Res. 1998, </a:t>
            </a:r>
            <a:r>
              <a:rPr lang="en-US" sz="1200" dirty="0" err="1">
                <a:solidFill>
                  <a:schemeClr val="tx1"/>
                </a:solidFill>
                <a:latin typeface="Arial" charset="0"/>
              </a:rPr>
              <a:t>vol</a:t>
            </a:r>
            <a:r>
              <a:rPr lang="en-US" sz="1200" dirty="0">
                <a:solidFill>
                  <a:schemeClr val="tx1"/>
                </a:solidFill>
                <a:latin typeface="Arial" charset="0"/>
              </a:rPr>
              <a:t> 15, </a:t>
            </a:r>
            <a:r>
              <a:rPr lang="en-US" sz="1200" dirty="0" err="1">
                <a:solidFill>
                  <a:schemeClr val="tx1"/>
                </a:solidFill>
                <a:latin typeface="Arial" charset="0"/>
              </a:rPr>
              <a:t>pp</a:t>
            </a:r>
            <a:r>
              <a:rPr lang="en-US" sz="1200" dirty="0">
                <a:solidFill>
                  <a:schemeClr val="tx1"/>
                </a:solidFill>
                <a:latin typeface="Arial" charset="0"/>
              </a:rPr>
              <a:t> 925-930.  “Mechanistic studies on effervescent-induced permeability enhancement.”</a:t>
            </a:r>
          </a:p>
        </p:txBody>
      </p:sp>
      <p:sp>
        <p:nvSpPr>
          <p:cNvPr id="12" name="Text Box 4"/>
          <p:cNvSpPr txBox="1">
            <a:spLocks noChangeArrowheads="1"/>
          </p:cNvSpPr>
          <p:nvPr/>
        </p:nvSpPr>
        <p:spPr bwMode="auto">
          <a:xfrm>
            <a:off x="0" y="6441674"/>
            <a:ext cx="9113520" cy="387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eaLnBrk="1" hangingPunct="1">
              <a:lnSpc>
                <a:spcPct val="80000"/>
              </a:lnSpc>
            </a:pPr>
            <a:r>
              <a:rPr lang="en-US" sz="1200" dirty="0">
                <a:solidFill>
                  <a:schemeClr val="tx1"/>
                </a:solidFill>
                <a:latin typeface="Arial" charset="0"/>
              </a:rPr>
              <a:t>The survey conducted consisted of 679 adults (513 ages 18-64, 166 age 65 and older) and was funded by the US affiliate of Germany's Schwarz </a:t>
            </a:r>
            <a:r>
              <a:rPr lang="en-US" sz="1200" dirty="0" err="1">
                <a:solidFill>
                  <a:schemeClr val="tx1"/>
                </a:solidFill>
                <a:latin typeface="Arial" charset="0"/>
              </a:rPr>
              <a:t>Pharma</a:t>
            </a:r>
            <a:r>
              <a:rPr lang="en-US" sz="1200" dirty="0">
                <a:solidFill>
                  <a:schemeClr val="tx1"/>
                </a:solidFill>
                <a:latin typeface="Arial" charset="0"/>
              </a:rPr>
              <a:t>. </a:t>
            </a:r>
          </a:p>
        </p:txBody>
      </p:sp>
    </p:spTree>
    <p:extLst>
      <p:ext uri="{BB962C8B-B14F-4D97-AF65-F5344CB8AC3E}">
        <p14:creationId xmlns:p14="http://schemas.microsoft.com/office/powerpoint/2010/main" val="308246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strVal val="#ppt_w*0.70"/>
                                          </p:val>
                                        </p:tav>
                                        <p:tav tm="100000">
                                          <p:val>
                                            <p:strVal val="#ppt_w"/>
                                          </p:val>
                                        </p:tav>
                                      </p:tavLst>
                                    </p:anim>
                                    <p:anim calcmode="lin" valueType="num">
                                      <p:cBhvr>
                                        <p:cTn id="13" dur="1000" fill="hold"/>
                                        <p:tgtEl>
                                          <p:spTgt spid="16"/>
                                        </p:tgtEl>
                                        <p:attrNameLst>
                                          <p:attrName>ppt_h</p:attrName>
                                        </p:attrNameLst>
                                      </p:cBhvr>
                                      <p:tavLst>
                                        <p:tav tm="0">
                                          <p:val>
                                            <p:strVal val="#ppt_h"/>
                                          </p:val>
                                        </p:tav>
                                        <p:tav tm="100000">
                                          <p:val>
                                            <p:strVal val="#ppt_h"/>
                                          </p:val>
                                        </p:tav>
                                      </p:tavLst>
                                    </p:anim>
                                    <p:animEffect transition="in" filter="fade">
                                      <p:cBhvr>
                                        <p:cTn id="14" dur="1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0.70"/>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V don't work"/>
          <p:cNvPicPr>
            <a:picLocks noGrp="1" noChangeAspect="1" noChangeArrowheads="1"/>
          </p:cNvPicPr>
          <p:nvPr>
            <p:ph idx="4294967295"/>
          </p:nvPr>
        </p:nvPicPr>
        <p:blipFill>
          <a:blip r:embed="rId3" cstate="print"/>
          <a:srcRect/>
          <a:stretch>
            <a:fillRect/>
          </a:stretch>
        </p:blipFill>
        <p:spPr>
          <a:xfrm>
            <a:off x="2025041" y="481648"/>
            <a:ext cx="4512015" cy="5751574"/>
          </a:xfrm>
          <a:prstGeom prst="rect">
            <a:avLst/>
          </a:prstGeom>
          <a:solidFill>
            <a:srgbClr val="C0504D"/>
          </a:solidFill>
          <a:effectLst>
            <a:outerShdw blurRad="50800" dist="38100" dir="2700000" algn="tl" rotWithShape="0">
              <a:srgbClr val="000000">
                <a:alpha val="43000"/>
              </a:srgbClr>
            </a:outerShdw>
          </a:effectLst>
        </p:spPr>
      </p:pic>
      <p:pic>
        <p:nvPicPr>
          <p:cNvPr id="4" name="Picture 3" descr="V don't work"/>
          <p:cNvPicPr>
            <a:picLocks noChangeAspect="1" noChangeArrowheads="1"/>
          </p:cNvPicPr>
          <p:nvPr/>
        </p:nvPicPr>
        <p:blipFill>
          <a:blip r:embed="rId3" cstate="print"/>
          <a:srcRect l="74367" b="57722"/>
          <a:stretch>
            <a:fillRect/>
          </a:stretch>
        </p:blipFill>
        <p:spPr bwMode="auto">
          <a:xfrm>
            <a:off x="7251016" y="471447"/>
            <a:ext cx="2314159" cy="5037030"/>
          </a:xfrm>
          <a:prstGeom prst="rect">
            <a:avLst/>
          </a:prstGeom>
          <a:noFill/>
          <a:ln w="9525">
            <a:noFill/>
            <a:miter lim="800000"/>
            <a:headEnd/>
            <a:tailEnd/>
          </a:ln>
          <a:effectLst>
            <a:outerShdw blurRad="50800" dist="38100" dir="2700000" algn="tl" rotWithShape="0">
              <a:srgbClr val="000000">
                <a:alpha val="43000"/>
              </a:srgbClr>
            </a:outerShdw>
          </a:effectLst>
        </p:spPr>
      </p:pic>
      <p:sp>
        <p:nvSpPr>
          <p:cNvPr id="5" name="Oval 4"/>
          <p:cNvSpPr/>
          <p:nvPr/>
        </p:nvSpPr>
        <p:spPr bwMode="auto">
          <a:xfrm>
            <a:off x="7078203" y="3332152"/>
            <a:ext cx="2596543" cy="263071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u="sng">
              <a:latin typeface="Gill Sans MT" pitchFamily="34" charset="0"/>
            </a:endParaRPr>
          </a:p>
        </p:txBody>
      </p:sp>
      <p:pic>
        <p:nvPicPr>
          <p:cNvPr id="8" name="Picture 7" descr="shop.com-logo.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3614" y="6423409"/>
            <a:ext cx="1301988" cy="311307"/>
          </a:xfrm>
          <a:prstGeom prst="rect">
            <a:avLst/>
          </a:prstGeom>
        </p:spPr>
      </p:pic>
      <p:sp>
        <p:nvSpPr>
          <p:cNvPr id="9" name="TextBox 8"/>
          <p:cNvSpPr txBox="1"/>
          <p:nvPr/>
        </p:nvSpPr>
        <p:spPr>
          <a:xfrm>
            <a:off x="8849684" y="6371594"/>
            <a:ext cx="2033930" cy="307777"/>
          </a:xfrm>
          <a:prstGeom prst="rect">
            <a:avLst/>
          </a:prstGeom>
          <a:noFill/>
        </p:spPr>
        <p:txBody>
          <a:bodyPr wrap="square" rtlCol="0">
            <a:spAutoFit/>
          </a:bodyPr>
          <a:lstStyle/>
          <a:p>
            <a:pPr algn="r"/>
            <a:r>
              <a:rPr lang="en-US" sz="700" spc="280" dirty="0">
                <a:latin typeface="Calibri"/>
                <a:cs typeface="Calibri"/>
              </a:rPr>
              <a:t>COPYRIGHT2018 MASG. ALL RIGHTS RESERVED. </a:t>
            </a:r>
            <a:endParaRPr lang="en-SG" sz="700" spc="280" dirty="0">
              <a:latin typeface="Calibri"/>
              <a:cs typeface="Calibri"/>
            </a:endParaRPr>
          </a:p>
        </p:txBody>
      </p:sp>
    </p:spTree>
    <p:extLst>
      <p:ext uri="{BB962C8B-B14F-4D97-AF65-F5344CB8AC3E}">
        <p14:creationId xmlns:p14="http://schemas.microsoft.com/office/powerpoint/2010/main" val="28439812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strips(downLeft)">
                                      <p:cBhvr>
                                        <p:cTn id="7" dur="5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7" name="Picture 7" descr="xray_001"/>
          <p:cNvPicPr>
            <a:picLocks noGrp="1" noChangeAspect="1" noChangeArrowheads="1"/>
          </p:cNvPicPr>
          <p:nvPr>
            <p:ph idx="1"/>
          </p:nvPr>
        </p:nvPicPr>
        <p:blipFill>
          <a:blip r:embed="rId3" cstate="print"/>
          <a:srcRect/>
          <a:stretch>
            <a:fillRect/>
          </a:stretch>
        </p:blipFill>
        <p:spPr>
          <a:xfrm>
            <a:off x="2851273" y="-9779"/>
            <a:ext cx="6347492" cy="6867779"/>
          </a:xfrm>
          <a:prstGeom prst="rect">
            <a:avLst/>
          </a:prstGeom>
          <a:ln>
            <a:noFill/>
          </a:ln>
          <a:effectLst>
            <a:outerShdw blurRad="292100" dist="139700" dir="2700000" algn="tl" rotWithShape="0">
              <a:srgbClr val="333333">
                <a:alpha val="65000"/>
              </a:srgbClr>
            </a:outerShdw>
          </a:effectLst>
        </p:spPr>
      </p:pic>
      <p:sp>
        <p:nvSpPr>
          <p:cNvPr id="2" name="Right Arrow 1"/>
          <p:cNvSpPr/>
          <p:nvPr/>
        </p:nvSpPr>
        <p:spPr>
          <a:xfrm>
            <a:off x="1802583" y="2397811"/>
            <a:ext cx="1981929" cy="5873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Tree>
    <p:extLst>
      <p:ext uri="{BB962C8B-B14F-4D97-AF65-F5344CB8AC3E}">
        <p14:creationId xmlns:p14="http://schemas.microsoft.com/office/powerpoint/2010/main" val="12289691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68163" y="48232"/>
            <a:ext cx="8353187" cy="6809769"/>
          </a:xfrm>
          <a:prstGeom prst="rect">
            <a:avLst/>
          </a:prstGeom>
        </p:spPr>
      </p:pic>
    </p:spTree>
    <p:extLst>
      <p:ext uri="{BB962C8B-B14F-4D97-AF65-F5344CB8AC3E}">
        <p14:creationId xmlns:p14="http://schemas.microsoft.com/office/powerpoint/2010/main" val="41744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Rot="1" noChangeArrowheads="1"/>
          </p:cNvSpPr>
          <p:nvPr>
            <p:ph type="title"/>
          </p:nvPr>
        </p:nvSpPr>
        <p:spPr>
          <a:xfrm>
            <a:off x="1524000" y="867754"/>
            <a:ext cx="9144000" cy="990600"/>
          </a:xfrm>
        </p:spPr>
        <p:txBody>
          <a:bodyPr>
            <a:noAutofit/>
          </a:bodyPr>
          <a:lstStyle/>
          <a:p>
            <a:pPr>
              <a:lnSpc>
                <a:spcPts val="4580"/>
              </a:lnSpc>
              <a:defRPr/>
            </a:pPr>
            <a:r>
              <a:rPr lang="en-US" altLang="zh-TW" dirty="0">
                <a:ea typeface="華康儷中黑" pitchFamily="49" charset="-120"/>
              </a:rPr>
              <a:t>What to consider when choosing</a:t>
            </a:r>
            <a:br>
              <a:rPr lang="en-US" altLang="zh-TW" dirty="0">
                <a:ea typeface="華康儷中黑" pitchFamily="49" charset="-120"/>
              </a:rPr>
            </a:br>
            <a:r>
              <a:rPr lang="en-US" altLang="zh-TW" sz="4800" b="1" dirty="0">
                <a:solidFill>
                  <a:srgbClr val="1F497D"/>
                </a:solidFill>
                <a:ea typeface="華康儷中黑" pitchFamily="49" charset="-120"/>
              </a:rPr>
              <a:t>nutritional supplementation</a:t>
            </a:r>
            <a:r>
              <a:rPr lang="en-US" altLang="zh-TW" dirty="0">
                <a:ea typeface="華康儷中黑" pitchFamily="49" charset="-120"/>
              </a:rPr>
              <a:t>?</a:t>
            </a:r>
            <a:br>
              <a:rPr lang="en-US" dirty="0"/>
            </a:br>
            <a:endParaRPr lang="en-US" dirty="0">
              <a:ea typeface="華康儷中黑" pitchFamily="49" charset="-120"/>
              <a:cs typeface="Times New Roman" pitchFamily="18" charset="0"/>
            </a:endParaRPr>
          </a:p>
        </p:txBody>
      </p:sp>
      <p:sp>
        <p:nvSpPr>
          <p:cNvPr id="14340" name="文字方塊 3"/>
          <p:cNvSpPr txBox="1">
            <a:spLocks noChangeArrowheads="1"/>
          </p:cNvSpPr>
          <p:nvPr/>
        </p:nvSpPr>
        <p:spPr bwMode="auto">
          <a:xfrm>
            <a:off x="5610840" y="2691881"/>
            <a:ext cx="4613398" cy="2308324"/>
          </a:xfrm>
          <a:prstGeom prst="rect">
            <a:avLst/>
          </a:prstGeom>
          <a:noFill/>
          <a:ln w="9525">
            <a:noFill/>
            <a:miter lim="800000"/>
            <a:headEnd/>
            <a:tailEnd/>
          </a:ln>
        </p:spPr>
        <p:txBody>
          <a:bodyPr wrap="square">
            <a:spAutoFit/>
          </a:bodyPr>
          <a:lstStyle/>
          <a:p>
            <a:pPr marL="457200" indent="-457200">
              <a:buFont typeface="Wingdings" panose="05000000000000000000" pitchFamily="2" charset="2"/>
              <a:buChar char="ü"/>
            </a:pPr>
            <a:r>
              <a:rPr lang="en-US" altLang="zh-TW" sz="2400" b="1" dirty="0">
                <a:solidFill>
                  <a:srgbClr val="000090"/>
                </a:solidFill>
                <a:ea typeface="華康儷中黑" pitchFamily="49" charset="-120"/>
              </a:rPr>
              <a:t>Comprehensive and synergistic formulations </a:t>
            </a:r>
          </a:p>
          <a:p>
            <a:pPr marL="457200" indent="-457200">
              <a:buFont typeface="Wingdings" panose="05000000000000000000" pitchFamily="2" charset="2"/>
              <a:buChar char="ü"/>
            </a:pPr>
            <a:r>
              <a:rPr lang="en-US" altLang="zh-TW" sz="2400" b="1" dirty="0">
                <a:ea typeface="華康儷中黑" pitchFamily="49" charset="-120"/>
              </a:rPr>
              <a:t>Taste and palatability </a:t>
            </a:r>
          </a:p>
          <a:p>
            <a:pPr marL="457200" indent="-457200">
              <a:buFont typeface="Wingdings" panose="05000000000000000000" pitchFamily="2" charset="2"/>
              <a:buChar char="ü"/>
            </a:pPr>
            <a:r>
              <a:rPr lang="en-US" altLang="zh-TW" sz="2400" b="1" dirty="0">
                <a:solidFill>
                  <a:srgbClr val="000090"/>
                </a:solidFill>
                <a:ea typeface="華康儷中黑" pitchFamily="49" charset="-120"/>
              </a:rPr>
              <a:t>Scientifically based </a:t>
            </a:r>
          </a:p>
          <a:p>
            <a:pPr marL="457200" indent="-457200">
              <a:buFont typeface="Wingdings" panose="05000000000000000000" pitchFamily="2" charset="2"/>
              <a:buChar char="ü"/>
            </a:pPr>
            <a:r>
              <a:rPr lang="en-US" altLang="zh-TW" sz="2400" b="1" dirty="0">
                <a:ea typeface="華康儷中黑" pitchFamily="49" charset="-120"/>
              </a:rPr>
              <a:t>High standards for quality control (QC)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473" y="2006483"/>
            <a:ext cx="2661542" cy="2653871"/>
          </a:xfrm>
          <a:prstGeom prst="rect">
            <a:avLst/>
          </a:prstGeom>
          <a:effectLst>
            <a:outerShdw blurRad="50800" dist="38100" algn="l" rotWithShape="0">
              <a:prstClr val="black">
                <a:alpha val="40000"/>
              </a:prstClr>
            </a:outerShdw>
          </a:effectLst>
        </p:spPr>
      </p:pic>
      <p:sp>
        <p:nvSpPr>
          <p:cNvPr id="3" name="Rectangle 2"/>
          <p:cNvSpPr/>
          <p:nvPr/>
        </p:nvSpPr>
        <p:spPr>
          <a:xfrm>
            <a:off x="5610840" y="1860885"/>
            <a:ext cx="3962400" cy="830997"/>
          </a:xfrm>
          <a:prstGeom prst="rect">
            <a:avLst/>
          </a:prstGeom>
        </p:spPr>
        <p:txBody>
          <a:bodyPr wrap="square">
            <a:spAutoFit/>
          </a:bodyPr>
          <a:lstStyle/>
          <a:p>
            <a:pPr marL="457200" indent="-457200">
              <a:buFont typeface="Wingdings" panose="05000000000000000000" pitchFamily="2" charset="2"/>
              <a:buChar char="ü"/>
            </a:pPr>
            <a:r>
              <a:rPr lang="en-US" altLang="zh-TW" sz="2400" b="1" dirty="0">
                <a:solidFill>
                  <a:srgbClr val="FF0000"/>
                </a:solidFill>
                <a:ea typeface="華康儷中黑" pitchFamily="49" charset="-120"/>
              </a:rPr>
              <a:t>Efficient delivery system </a:t>
            </a:r>
            <a:r>
              <a:rPr lang="en-US" altLang="zh-TW" sz="2400" b="1" i="1" dirty="0">
                <a:solidFill>
                  <a:srgbClr val="FF0000"/>
                </a:solidFill>
                <a:ea typeface="華康儷中黑" pitchFamily="49" charset="-120"/>
              </a:rPr>
              <a:t>(good bioavailability)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9563" y="3756302"/>
            <a:ext cx="3329452" cy="2670878"/>
          </a:xfrm>
          <a:prstGeom prst="rect">
            <a:avLst/>
          </a:prstGeom>
          <a:effectLst>
            <a:outerShdw blurRad="317500" algn="l" rotWithShape="0">
              <a:prstClr val="black">
                <a:alpha val="40000"/>
              </a:prstClr>
            </a:outerShdw>
          </a:effectLst>
        </p:spPr>
      </p:pic>
      <p:pic>
        <p:nvPicPr>
          <p:cNvPr id="10" name="Picture 9" descr="shop.com-logo.ps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83614" y="6423409"/>
            <a:ext cx="1301988" cy="311307"/>
          </a:xfrm>
          <a:prstGeom prst="rect">
            <a:avLst/>
          </a:prstGeom>
        </p:spPr>
      </p:pic>
      <p:sp>
        <p:nvSpPr>
          <p:cNvPr id="11" name="TextBox 10"/>
          <p:cNvSpPr txBox="1"/>
          <p:nvPr/>
        </p:nvSpPr>
        <p:spPr>
          <a:xfrm>
            <a:off x="8849684" y="6371594"/>
            <a:ext cx="2033930" cy="307777"/>
          </a:xfrm>
          <a:prstGeom prst="rect">
            <a:avLst/>
          </a:prstGeom>
          <a:noFill/>
        </p:spPr>
        <p:txBody>
          <a:bodyPr wrap="square" rtlCol="0">
            <a:spAutoFit/>
          </a:bodyPr>
          <a:lstStyle/>
          <a:p>
            <a:pPr algn="r"/>
            <a:r>
              <a:rPr lang="en-US" sz="700" spc="280" dirty="0">
                <a:latin typeface="Calibri"/>
                <a:cs typeface="Calibri"/>
              </a:rPr>
              <a:t>COPYRIGHT2018 MASG. ALL RIGHTS RESERVED. </a:t>
            </a:r>
            <a:endParaRPr lang="en-SG" sz="700" spc="280" dirty="0">
              <a:latin typeface="Calibri"/>
              <a:cs typeface="Calibri"/>
            </a:endParaRPr>
          </a:p>
        </p:txBody>
      </p:sp>
    </p:spTree>
    <p:extLst>
      <p:ext uri="{BB962C8B-B14F-4D97-AF65-F5344CB8AC3E}">
        <p14:creationId xmlns:p14="http://schemas.microsoft.com/office/powerpoint/2010/main" val="333175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340"/>
                                        </p:tgtEl>
                                        <p:attrNameLst>
                                          <p:attrName>style.visibility</p:attrName>
                                        </p:attrNameLst>
                                      </p:cBhvr>
                                      <p:to>
                                        <p:strVal val="visible"/>
                                      </p:to>
                                    </p:set>
                                    <p:animEffect transition="in" filter="fade">
                                      <p:cBhvr>
                                        <p:cTn id="18" dur="1000"/>
                                        <p:tgtEl>
                                          <p:spTgt spid="14340"/>
                                        </p:tgtEl>
                                      </p:cBhvr>
                                    </p:animEffect>
                                    <p:anim calcmode="lin" valueType="num">
                                      <p:cBhvr>
                                        <p:cTn id="19" dur="1000" fill="hold"/>
                                        <p:tgtEl>
                                          <p:spTgt spid="14340"/>
                                        </p:tgtEl>
                                        <p:attrNameLst>
                                          <p:attrName>ppt_x</p:attrName>
                                        </p:attrNameLst>
                                      </p:cBhvr>
                                      <p:tavLst>
                                        <p:tav tm="0">
                                          <p:val>
                                            <p:strVal val="#ppt_x"/>
                                          </p:val>
                                        </p:tav>
                                        <p:tav tm="100000">
                                          <p:val>
                                            <p:strVal val="#ppt_x"/>
                                          </p:val>
                                        </p:tav>
                                      </p:tavLst>
                                    </p:anim>
                                    <p:anim calcmode="lin" valueType="num">
                                      <p:cBhvr>
                                        <p:cTn id="20"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3899AA-8E74-D74E-8025-4CE499B7E70B}"/>
              </a:ext>
            </a:extLst>
          </p:cNvPr>
          <p:cNvSpPr/>
          <p:nvPr/>
        </p:nvSpPr>
        <p:spPr>
          <a:xfrm>
            <a:off x="1524000" y="1"/>
            <a:ext cx="9144000" cy="6857999"/>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5">
            <a:extLst>
              <a:ext uri="{FF2B5EF4-FFF2-40B4-BE49-F238E27FC236}">
                <a16:creationId xmlns:a16="http://schemas.microsoft.com/office/drawing/2014/main" id="{FF6DB925-96A2-504B-A409-99E21A9136CD}"/>
              </a:ext>
            </a:extLst>
          </p:cNvPr>
          <p:cNvSpPr txBox="1">
            <a:spLocks/>
          </p:cNvSpPr>
          <p:nvPr/>
        </p:nvSpPr>
        <p:spPr>
          <a:xfrm>
            <a:off x="1524000" y="2579123"/>
            <a:ext cx="91440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MY" sz="15000" b="1" dirty="0">
                <a:solidFill>
                  <a:schemeClr val="bg1"/>
                </a:solidFill>
              </a:rPr>
              <a:t>absorb</a:t>
            </a:r>
            <a:endParaRPr lang="en-US" sz="15000" dirty="0">
              <a:solidFill>
                <a:schemeClr val="bg1"/>
              </a:solidFill>
            </a:endParaRPr>
          </a:p>
        </p:txBody>
      </p:sp>
      <p:sp>
        <p:nvSpPr>
          <p:cNvPr id="6" name="Rectangle 5">
            <a:extLst>
              <a:ext uri="{FF2B5EF4-FFF2-40B4-BE49-F238E27FC236}">
                <a16:creationId xmlns:a16="http://schemas.microsoft.com/office/drawing/2014/main" id="{FF73BF7F-854D-BD46-8860-5064F43D88B7}"/>
              </a:ext>
            </a:extLst>
          </p:cNvPr>
          <p:cNvSpPr/>
          <p:nvPr/>
        </p:nvSpPr>
        <p:spPr>
          <a:xfrm>
            <a:off x="1524000" y="1696588"/>
            <a:ext cx="9144000" cy="1107996"/>
          </a:xfrm>
          <a:prstGeom prst="rect">
            <a:avLst/>
          </a:prstGeom>
        </p:spPr>
        <p:txBody>
          <a:bodyPr wrap="square">
            <a:spAutoFit/>
          </a:bodyPr>
          <a:lstStyle/>
          <a:p>
            <a:pPr algn="ctr"/>
            <a:r>
              <a:rPr lang="en-MY" sz="6600" spc="-100" dirty="0">
                <a:solidFill>
                  <a:srgbClr val="FF0000"/>
                </a:solidFill>
                <a:ea typeface="+mj-ea"/>
                <a:cs typeface="+mj-cs"/>
              </a:rPr>
              <a:t>we are what we</a:t>
            </a:r>
            <a:endParaRPr lang="en-US" sz="3200" spc="-100" dirty="0">
              <a:solidFill>
                <a:srgbClr val="FF0000"/>
              </a:solidFill>
            </a:endParaRPr>
          </a:p>
        </p:txBody>
      </p:sp>
      <p:cxnSp>
        <p:nvCxnSpPr>
          <p:cNvPr id="11" name="Straight Connector 10">
            <a:extLst>
              <a:ext uri="{FF2B5EF4-FFF2-40B4-BE49-F238E27FC236}">
                <a16:creationId xmlns:a16="http://schemas.microsoft.com/office/drawing/2014/main" id="{6161E250-C540-E047-ABF0-602EA625ED12}"/>
              </a:ext>
            </a:extLst>
          </p:cNvPr>
          <p:cNvCxnSpPr/>
          <p:nvPr/>
        </p:nvCxnSpPr>
        <p:spPr>
          <a:xfrm>
            <a:off x="3563816" y="4275332"/>
            <a:ext cx="5052647" cy="0"/>
          </a:xfrm>
          <a:prstGeom prst="line">
            <a:avLst/>
          </a:prstGeom>
          <a:ln w="444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608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77B591-3A5B-B344-BB5F-7FFE685C4C71}"/>
              </a:ext>
            </a:extLst>
          </p:cNvPr>
          <p:cNvSpPr/>
          <p:nvPr/>
        </p:nvSpPr>
        <p:spPr>
          <a:xfrm>
            <a:off x="1524000" y="1"/>
            <a:ext cx="9144000" cy="6857999"/>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524001" y="2756281"/>
            <a:ext cx="8923109" cy="7159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ts val="10500"/>
              </a:lnSpc>
            </a:pPr>
            <a:r>
              <a:rPr lang="en-MY" sz="5400" dirty="0">
                <a:solidFill>
                  <a:schemeClr val="bg1"/>
                </a:solidFill>
                <a:effectLst>
                  <a:outerShdw blurRad="50800" dist="38100" dir="2700000" algn="tl" rotWithShape="0">
                    <a:srgbClr val="000000">
                      <a:alpha val="43000"/>
                    </a:srgbClr>
                  </a:outerShdw>
                </a:effectLst>
              </a:rPr>
              <a:t>The Science of</a:t>
            </a:r>
          </a:p>
          <a:p>
            <a:pPr>
              <a:lnSpc>
                <a:spcPts val="10500"/>
              </a:lnSpc>
            </a:pPr>
            <a:r>
              <a:rPr lang="en-MY" sz="11500" b="1" dirty="0">
                <a:solidFill>
                  <a:schemeClr val="bg1"/>
                </a:solidFill>
                <a:effectLst>
                  <a:outerShdw blurRad="50800" dist="38100" dir="2700000" algn="tl" rotWithShape="0">
                    <a:srgbClr val="000000">
                      <a:alpha val="43000"/>
                    </a:srgbClr>
                  </a:outerShdw>
                </a:effectLst>
              </a:rPr>
              <a:t>ISOTONIX  </a:t>
            </a:r>
            <a:endParaRPr lang="en-MY" sz="6600" b="1" dirty="0">
              <a:solidFill>
                <a:schemeClr val="bg1"/>
              </a:solidFill>
              <a:effectLst>
                <a:outerShdw blurRad="50800" dist="38100" dir="2700000" algn="tl" rotWithShape="0">
                  <a:srgbClr val="000000">
                    <a:alpha val="43000"/>
                  </a:srgbClr>
                </a:outerShdw>
              </a:effectLst>
            </a:endParaRPr>
          </a:p>
        </p:txBody>
      </p:sp>
      <p:sp>
        <p:nvSpPr>
          <p:cNvPr id="8" name="Rectangle 7">
            <a:extLst>
              <a:ext uri="{FF2B5EF4-FFF2-40B4-BE49-F238E27FC236}">
                <a16:creationId xmlns:a16="http://schemas.microsoft.com/office/drawing/2014/main" id="{5BF3DC8D-6DCD-974A-AA2D-309A6341C3E6}"/>
              </a:ext>
            </a:extLst>
          </p:cNvPr>
          <p:cNvSpPr/>
          <p:nvPr/>
        </p:nvSpPr>
        <p:spPr>
          <a:xfrm>
            <a:off x="8821015" y="3101422"/>
            <a:ext cx="513282" cy="523220"/>
          </a:xfrm>
          <a:prstGeom prst="rect">
            <a:avLst/>
          </a:prstGeom>
        </p:spPr>
        <p:txBody>
          <a:bodyPr wrap="none">
            <a:spAutoFit/>
          </a:bodyPr>
          <a:lstStyle/>
          <a:p>
            <a:r>
              <a:rPr lang="en-US" sz="2800" b="1" baseline="30000" dirty="0">
                <a:solidFill>
                  <a:schemeClr val="bg1"/>
                </a:solidFill>
                <a:effectLst>
                  <a:outerShdw blurRad="50800" dist="38100" dir="2700000" algn="tl" rotWithShape="0">
                    <a:srgbClr val="000000">
                      <a:alpha val="43000"/>
                    </a:srgbClr>
                  </a:outerShdw>
                </a:effectLst>
                <a:ea typeface="華康儷中黑" pitchFamily="49" charset="-120"/>
              </a:rPr>
              <a:t>TM</a:t>
            </a:r>
            <a:endParaRPr lang="en-US" sz="2800" dirty="0">
              <a:solidFill>
                <a:schemeClr val="bg1"/>
              </a:solidFill>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306614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19057" y="4293847"/>
            <a:ext cx="5930130" cy="1369526"/>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4460"/>
              </a:lnSpc>
            </a:pPr>
            <a:r>
              <a:rPr lang="en-US" sz="2800" dirty="0">
                <a:latin typeface="Calibri"/>
                <a:cs typeface="Calibri"/>
              </a:rPr>
              <a:t> THE MEANING OF </a:t>
            </a:r>
          </a:p>
          <a:p>
            <a:pPr algn="l">
              <a:lnSpc>
                <a:spcPts val="4460"/>
              </a:lnSpc>
            </a:pPr>
            <a:r>
              <a:rPr lang="en-US" sz="5400" b="1" dirty="0">
                <a:solidFill>
                  <a:schemeClr val="tx2"/>
                </a:solidFill>
                <a:latin typeface="Calibri"/>
                <a:cs typeface="Calibri"/>
              </a:rPr>
              <a:t>ISOTONIC STATE</a:t>
            </a:r>
            <a:r>
              <a:rPr lang="is-IS" sz="5400" b="1" dirty="0">
                <a:solidFill>
                  <a:schemeClr val="tx2"/>
                </a:solidFill>
                <a:latin typeface="Calibri"/>
                <a:cs typeface="Calibri"/>
              </a:rPr>
              <a:t>…</a:t>
            </a:r>
            <a:endParaRPr lang="en-US" sz="5400" b="1" dirty="0">
              <a:solidFill>
                <a:schemeClr val="tx2"/>
              </a:solidFill>
              <a:latin typeface="Calibri"/>
              <a:cs typeface="Calibri"/>
            </a:endParaRPr>
          </a:p>
        </p:txBody>
      </p:sp>
      <p:pic>
        <p:nvPicPr>
          <p:cNvPr id="7" name="Picture 5" descr="MCj04080080000[1]"/>
          <p:cNvPicPr>
            <a:picLocks noChangeAspect="1" noChangeArrowheads="1"/>
          </p:cNvPicPr>
          <p:nvPr/>
        </p:nvPicPr>
        <p:blipFill>
          <a:blip r:embed="rId3" cstate="print"/>
          <a:srcRect/>
          <a:stretch>
            <a:fillRect/>
          </a:stretch>
        </p:blipFill>
        <p:spPr bwMode="auto">
          <a:xfrm rot="10800000" flipV="1">
            <a:off x="7069267" y="2573949"/>
            <a:ext cx="2275266" cy="2783787"/>
          </a:xfrm>
          <a:prstGeom prst="rect">
            <a:avLst/>
          </a:prstGeom>
          <a:noFill/>
          <a:ln w="9525">
            <a:noFill/>
            <a:miter lim="800000"/>
            <a:headEnd/>
            <a:tailEnd/>
          </a:ln>
        </p:spPr>
      </p:pic>
      <p:pic>
        <p:nvPicPr>
          <p:cNvPr id="8" name="Picture 6" descr="MCDD00650_0000[1]"/>
          <p:cNvPicPr>
            <a:picLocks noChangeAspect="1" noChangeArrowheads="1"/>
          </p:cNvPicPr>
          <p:nvPr/>
        </p:nvPicPr>
        <p:blipFill>
          <a:blip r:embed="rId4" cstate="print"/>
          <a:srcRect/>
          <a:stretch>
            <a:fillRect/>
          </a:stretch>
        </p:blipFill>
        <p:spPr bwMode="auto">
          <a:xfrm>
            <a:off x="7506221" y="554683"/>
            <a:ext cx="2349500" cy="2833183"/>
          </a:xfrm>
          <a:prstGeom prst="rect">
            <a:avLst/>
          </a:prstGeom>
          <a:noFill/>
          <a:ln w="9525">
            <a:noFill/>
            <a:miter lim="800000"/>
            <a:headEnd/>
            <a:tailEnd/>
          </a:ln>
        </p:spPr>
      </p:pic>
      <p:sp>
        <p:nvSpPr>
          <p:cNvPr id="9" name="TextBox 8"/>
          <p:cNvSpPr txBox="1"/>
          <p:nvPr/>
        </p:nvSpPr>
        <p:spPr>
          <a:xfrm>
            <a:off x="2869475" y="1444730"/>
            <a:ext cx="3646899" cy="1877437"/>
          </a:xfrm>
          <a:prstGeom prst="rect">
            <a:avLst/>
          </a:prstGeom>
          <a:noFill/>
        </p:spPr>
        <p:txBody>
          <a:bodyPr wrap="square" rtlCol="0">
            <a:spAutoFit/>
          </a:bodyPr>
          <a:lstStyle/>
          <a:p>
            <a:r>
              <a:rPr lang="en-US" sz="2400" b="1" dirty="0">
                <a:latin typeface="Calibri"/>
                <a:cs typeface="Avenir Black"/>
              </a:rPr>
              <a:t>           ISO	</a:t>
            </a:r>
            <a:r>
              <a:rPr lang="en-US" sz="2400" b="1" dirty="0">
                <a:solidFill>
                  <a:srgbClr val="FF0000"/>
                </a:solidFill>
                <a:latin typeface="Calibri"/>
                <a:cs typeface="Avenir Black"/>
              </a:rPr>
              <a:t>=</a:t>
            </a:r>
            <a:r>
              <a:rPr lang="en-US" sz="2400" b="1" dirty="0">
                <a:latin typeface="Calibri"/>
                <a:cs typeface="Avenir Black"/>
              </a:rPr>
              <a:t>  Similar </a:t>
            </a:r>
          </a:p>
          <a:p>
            <a:r>
              <a:rPr lang="en-US" sz="2400" b="1" dirty="0">
                <a:latin typeface="Calibri"/>
                <a:cs typeface="Avenir Black"/>
              </a:rPr>
              <a:t>      TONIC	</a:t>
            </a:r>
            <a:r>
              <a:rPr lang="en-US" sz="2400" b="1" dirty="0">
                <a:solidFill>
                  <a:srgbClr val="FF0000"/>
                </a:solidFill>
                <a:latin typeface="Calibri"/>
                <a:cs typeface="Avenir Black"/>
              </a:rPr>
              <a:t>=</a:t>
            </a:r>
            <a:r>
              <a:rPr lang="en-US" sz="2400" b="1" dirty="0">
                <a:latin typeface="Calibri"/>
                <a:cs typeface="Avenir Black"/>
              </a:rPr>
              <a:t>  Pressure </a:t>
            </a:r>
          </a:p>
          <a:p>
            <a:r>
              <a:rPr lang="en-US" sz="2400" b="1" dirty="0">
                <a:latin typeface="Calibri"/>
                <a:cs typeface="Avenir Black"/>
              </a:rPr>
              <a:t>TONICITY	</a:t>
            </a:r>
            <a:r>
              <a:rPr lang="en-US" sz="2400" b="1" dirty="0">
                <a:solidFill>
                  <a:srgbClr val="FF0000"/>
                </a:solidFill>
                <a:latin typeface="Calibri"/>
                <a:cs typeface="Avenir Black"/>
              </a:rPr>
              <a:t>=</a:t>
            </a:r>
            <a:r>
              <a:rPr lang="en-US" sz="2400" b="1" dirty="0">
                <a:latin typeface="Calibri"/>
                <a:cs typeface="Avenir Black"/>
              </a:rPr>
              <a:t>  Similar body’s                 </a:t>
            </a:r>
          </a:p>
          <a:p>
            <a:r>
              <a:rPr lang="en-US" sz="2400" b="1" dirty="0">
                <a:latin typeface="Calibri"/>
                <a:cs typeface="Avenir Black"/>
              </a:rPr>
              <a:t>                        fluid pressure </a:t>
            </a:r>
          </a:p>
          <a:p>
            <a:endParaRPr lang="en-US" sz="2000" b="1" dirty="0">
              <a:latin typeface="Calibri"/>
              <a:cs typeface="Avenir Black"/>
            </a:endParaRPr>
          </a:p>
        </p:txBody>
      </p:sp>
      <p:sp>
        <p:nvSpPr>
          <p:cNvPr id="12" name="TextBox 11"/>
          <p:cNvSpPr txBox="1"/>
          <p:nvPr/>
        </p:nvSpPr>
        <p:spPr>
          <a:xfrm>
            <a:off x="2869475" y="3122530"/>
            <a:ext cx="3646899" cy="707886"/>
          </a:xfrm>
          <a:prstGeom prst="rect">
            <a:avLst/>
          </a:prstGeom>
          <a:noFill/>
        </p:spPr>
        <p:txBody>
          <a:bodyPr wrap="square" rtlCol="0">
            <a:spAutoFit/>
          </a:bodyPr>
          <a:lstStyle/>
          <a:p>
            <a:pPr algn="ctr"/>
            <a:r>
              <a:rPr lang="en-US" sz="2000" b="1" dirty="0">
                <a:latin typeface="Calibri"/>
                <a:cs typeface="Avenir Black"/>
              </a:rPr>
              <a:t>Human body’s isotonic state:</a:t>
            </a:r>
          </a:p>
          <a:p>
            <a:pPr algn="ctr"/>
            <a:r>
              <a:rPr lang="en-US" altLang="zh-TW" sz="2000" b="1" u="sng" dirty="0">
                <a:solidFill>
                  <a:srgbClr val="FF0000"/>
                </a:solidFill>
                <a:latin typeface="Calibri"/>
                <a:ea typeface="華康儷中黑" pitchFamily="49" charset="-120"/>
                <a:cs typeface="Avenir Black"/>
              </a:rPr>
              <a:t>280-320 or</a:t>
            </a:r>
            <a:r>
              <a:rPr lang="zh-TW" altLang="en-US" sz="2000" b="1" u="sng" dirty="0">
                <a:solidFill>
                  <a:srgbClr val="FF0000"/>
                </a:solidFill>
                <a:latin typeface="Calibri"/>
                <a:ea typeface="華康儷中黑" pitchFamily="49" charset="-120"/>
                <a:cs typeface="Avenir Black"/>
              </a:rPr>
              <a:t> </a:t>
            </a:r>
            <a:r>
              <a:rPr lang="en-US" altLang="zh-TW" sz="2000" b="1" u="sng" dirty="0">
                <a:solidFill>
                  <a:srgbClr val="FF0000"/>
                </a:solidFill>
                <a:latin typeface="Calibri"/>
                <a:ea typeface="華康儷中黑" pitchFamily="49" charset="-120"/>
                <a:cs typeface="Avenir Black"/>
              </a:rPr>
              <a:t>(270-310)</a:t>
            </a:r>
            <a:r>
              <a:rPr lang="en-US" altLang="zh-TW" sz="2000" b="1" u="sng" dirty="0" err="1">
                <a:solidFill>
                  <a:srgbClr val="FF0000"/>
                </a:solidFill>
                <a:latin typeface="Calibri"/>
                <a:ea typeface="華康儷中黑" pitchFamily="49" charset="-120"/>
                <a:cs typeface="Avenir Black"/>
              </a:rPr>
              <a:t>mOsm</a:t>
            </a:r>
            <a:r>
              <a:rPr lang="en-US" altLang="zh-TW" sz="2000" b="1" u="sng" dirty="0">
                <a:solidFill>
                  <a:srgbClr val="FF0000"/>
                </a:solidFill>
                <a:latin typeface="Calibri"/>
                <a:ea typeface="華康儷中黑" pitchFamily="49" charset="-120"/>
                <a:cs typeface="Avenir Black"/>
              </a:rPr>
              <a:t>/Kg</a:t>
            </a:r>
            <a:endParaRPr lang="en-SG" sz="2000" b="1" dirty="0">
              <a:latin typeface="Calibri"/>
              <a:cs typeface="Avenir Black"/>
            </a:endParaRPr>
          </a:p>
        </p:txBody>
      </p:sp>
      <p:pic>
        <p:nvPicPr>
          <p:cNvPr id="13" name="Picture 12" descr="shop.com-logo.ps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83614" y="6423409"/>
            <a:ext cx="1301988" cy="311307"/>
          </a:xfrm>
          <a:prstGeom prst="rect">
            <a:avLst/>
          </a:prstGeom>
        </p:spPr>
      </p:pic>
      <p:sp>
        <p:nvSpPr>
          <p:cNvPr id="14" name="TextBox 13"/>
          <p:cNvSpPr txBox="1"/>
          <p:nvPr/>
        </p:nvSpPr>
        <p:spPr>
          <a:xfrm>
            <a:off x="8849684" y="6371594"/>
            <a:ext cx="2033930" cy="307777"/>
          </a:xfrm>
          <a:prstGeom prst="rect">
            <a:avLst/>
          </a:prstGeom>
          <a:noFill/>
        </p:spPr>
        <p:txBody>
          <a:bodyPr wrap="square" rtlCol="0">
            <a:spAutoFit/>
          </a:bodyPr>
          <a:lstStyle/>
          <a:p>
            <a:pPr algn="r"/>
            <a:r>
              <a:rPr lang="en-US" sz="700" spc="280" dirty="0">
                <a:latin typeface="Calibri"/>
                <a:cs typeface="Calibri"/>
              </a:rPr>
              <a:t>COPYRIGHT2018 MASG. ALL RIGHTS RESERVED. </a:t>
            </a:r>
            <a:endParaRPr lang="en-SG" sz="700" spc="280" dirty="0">
              <a:latin typeface="Calibri"/>
              <a:cs typeface="Calibri"/>
            </a:endParaRPr>
          </a:p>
        </p:txBody>
      </p:sp>
    </p:spTree>
    <p:extLst>
      <p:ext uri="{BB962C8B-B14F-4D97-AF65-F5344CB8AC3E}">
        <p14:creationId xmlns:p14="http://schemas.microsoft.com/office/powerpoint/2010/main" val="99044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0.70"/>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par>
                                <p:cTn id="20" presetID="55"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strVal val="#ppt_w*0.70"/>
                                          </p:val>
                                        </p:tav>
                                        <p:tav tm="100000">
                                          <p:val>
                                            <p:strVal val="#ppt_w"/>
                                          </p:val>
                                        </p:tav>
                                      </p:tavLst>
                                    </p:anim>
                                    <p:anim calcmode="lin" valueType="num">
                                      <p:cBhvr>
                                        <p:cTn id="28" dur="1000" fill="hold"/>
                                        <p:tgtEl>
                                          <p:spTgt spid="12"/>
                                        </p:tgtEl>
                                        <p:attrNameLst>
                                          <p:attrName>ppt_h</p:attrName>
                                        </p:attrNameLst>
                                      </p:cBhvr>
                                      <p:tavLst>
                                        <p:tav tm="0">
                                          <p:val>
                                            <p:strVal val="#ppt_h"/>
                                          </p:val>
                                        </p:tav>
                                        <p:tav tm="100000">
                                          <p:val>
                                            <p:strVal val="#ppt_h"/>
                                          </p:val>
                                        </p:tav>
                                      </p:tavLst>
                                    </p:anim>
                                    <p:animEffect transition="in" filter="fade">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ChangeArrowheads="1"/>
          </p:cNvSpPr>
          <p:nvPr/>
        </p:nvSpPr>
        <p:spPr>
          <a:xfrm>
            <a:off x="5903770" y="2860483"/>
            <a:ext cx="4332974" cy="11719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ts val="2700"/>
              </a:lnSpc>
              <a:buNone/>
            </a:pPr>
            <a:r>
              <a:rPr lang="en-US" altLang="zh-TW" sz="3200" b="1" dirty="0">
                <a:solidFill>
                  <a:schemeClr val="tx2"/>
                </a:solidFill>
                <a:latin typeface="Calibri"/>
                <a:ea typeface="華康儷中黑" pitchFamily="49" charset="-120"/>
                <a:cs typeface="Calibri"/>
              </a:rPr>
              <a:t>ISOTONIC</a:t>
            </a:r>
            <a:r>
              <a:rPr lang="is-IS" altLang="zh-TW" sz="3200" b="1" dirty="0">
                <a:solidFill>
                  <a:schemeClr val="tx2"/>
                </a:solidFill>
                <a:latin typeface="Calibri"/>
                <a:ea typeface="華康儷中黑" pitchFamily="49" charset="-120"/>
                <a:cs typeface="Calibri"/>
              </a:rPr>
              <a:t>…</a:t>
            </a:r>
            <a:r>
              <a:rPr lang="en-US" altLang="zh-TW" sz="3200" b="1" dirty="0">
                <a:latin typeface="Avenir Black"/>
                <a:ea typeface="華康儷中黑" pitchFamily="49" charset="-120"/>
                <a:cs typeface="Avenir Black"/>
              </a:rPr>
              <a:t> </a:t>
            </a:r>
            <a:r>
              <a:rPr lang="en-US" altLang="zh-TW" dirty="0">
                <a:solidFill>
                  <a:schemeClr val="tx2">
                    <a:lumMod val="75000"/>
                  </a:schemeClr>
                </a:solidFill>
                <a:latin typeface="Calibri"/>
                <a:ea typeface="華康儷中黑" pitchFamily="49" charset="-120"/>
                <a:cs typeface="Calibri"/>
              </a:rPr>
              <a:t>to have similar osmotic pressure as</a:t>
            </a:r>
            <a:r>
              <a:rPr lang="en-US" altLang="zh-TW" dirty="0">
                <a:solidFill>
                  <a:schemeClr val="tx2">
                    <a:lumMod val="75000"/>
                  </a:schemeClr>
                </a:solidFill>
                <a:latin typeface="Calibri"/>
                <a:cs typeface="Calibri"/>
              </a:rPr>
              <a:t> </a:t>
            </a:r>
            <a:r>
              <a:rPr lang="en-US" altLang="zh-TW" dirty="0">
                <a:solidFill>
                  <a:schemeClr val="tx2">
                    <a:lumMod val="75000"/>
                  </a:schemeClr>
                </a:solidFill>
                <a:latin typeface="Calibri"/>
                <a:ea typeface="華康儷中黑" pitchFamily="49" charset="-120"/>
                <a:cs typeface="Calibri"/>
              </a:rPr>
              <a:t>some of the body’s fluids </a:t>
            </a:r>
          </a:p>
          <a:p>
            <a:pPr marL="0" indent="0">
              <a:lnSpc>
                <a:spcPts val="2700"/>
              </a:lnSpc>
              <a:buNone/>
            </a:pPr>
            <a:endParaRPr lang="zh-TW" altLang="en-US" sz="2400" b="1" dirty="0">
              <a:solidFill>
                <a:schemeClr val="tx2"/>
              </a:solidFill>
              <a:latin typeface="Calibri"/>
              <a:cs typeface="Calibri"/>
            </a:endParaRPr>
          </a:p>
          <a:p>
            <a:pPr marL="0">
              <a:lnSpc>
                <a:spcPts val="2700"/>
              </a:lnSpc>
            </a:pPr>
            <a:endParaRPr lang="zh-TW" altLang="en-US" sz="2400" b="1" dirty="0">
              <a:solidFill>
                <a:schemeClr val="tx2"/>
              </a:solidFill>
              <a:latin typeface="Calibri"/>
              <a:cs typeface="Calibri"/>
            </a:endParaRPr>
          </a:p>
          <a:p>
            <a:pPr marL="0">
              <a:lnSpc>
                <a:spcPts val="2700"/>
              </a:lnSpc>
            </a:pPr>
            <a:endParaRPr lang="zh-TW" altLang="en-US" sz="2400" b="1" dirty="0">
              <a:solidFill>
                <a:schemeClr val="tx2"/>
              </a:solidFill>
              <a:latin typeface="Calibri"/>
              <a:cs typeface="Calibri"/>
            </a:endParaRPr>
          </a:p>
          <a:p>
            <a:pPr marL="0">
              <a:lnSpc>
                <a:spcPts val="2700"/>
              </a:lnSpc>
              <a:buNone/>
            </a:pPr>
            <a:r>
              <a:rPr lang="zh-TW" altLang="en-US" sz="2400" b="1" dirty="0">
                <a:solidFill>
                  <a:schemeClr val="tx2"/>
                </a:solidFill>
                <a:latin typeface="Calibri"/>
                <a:cs typeface="Calibri"/>
              </a:rPr>
              <a:t> </a:t>
            </a:r>
            <a:endParaRPr lang="en-US" altLang="zh-TW" sz="2400" b="1" dirty="0">
              <a:solidFill>
                <a:schemeClr val="tx2"/>
              </a:solidFill>
              <a:latin typeface="Calibri"/>
              <a:cs typeface="Calibri"/>
            </a:endParaRPr>
          </a:p>
        </p:txBody>
      </p:sp>
      <p:pic>
        <p:nvPicPr>
          <p:cNvPr id="13" name="Picture 12" descr="MCHM00097_0000[1]"/>
          <p:cNvPicPr>
            <a:picLocks noChangeAspect="1" noChangeArrowheads="1"/>
          </p:cNvPicPr>
          <p:nvPr/>
        </p:nvPicPr>
        <p:blipFill>
          <a:blip r:embed="rId3" cstate="print"/>
          <a:srcRect/>
          <a:stretch>
            <a:fillRect/>
          </a:stretch>
        </p:blipFill>
        <p:spPr bwMode="auto">
          <a:xfrm>
            <a:off x="1283024" y="228600"/>
            <a:ext cx="3652690" cy="5828960"/>
          </a:xfrm>
          <a:prstGeom prst="rect">
            <a:avLst/>
          </a:prstGeom>
          <a:solidFill>
            <a:srgbClr val="FF0000"/>
          </a:solidFill>
          <a:ln w="9525">
            <a:noFill/>
            <a:miter lim="800000"/>
            <a:headEnd/>
            <a:tailEnd/>
          </a:ln>
        </p:spPr>
      </p:pic>
      <p:pic>
        <p:nvPicPr>
          <p:cNvPr id="14" name="Picture 6" descr="MCDD00650_0000[1]"/>
          <p:cNvPicPr>
            <a:picLocks noChangeAspect="1" noChangeArrowheads="1"/>
          </p:cNvPicPr>
          <p:nvPr/>
        </p:nvPicPr>
        <p:blipFill>
          <a:blip r:embed="rId4" cstate="print"/>
          <a:srcRect/>
          <a:stretch>
            <a:fillRect/>
          </a:stretch>
        </p:blipFill>
        <p:spPr bwMode="auto">
          <a:xfrm flipH="1">
            <a:off x="5903771" y="489338"/>
            <a:ext cx="1863789" cy="1995258"/>
          </a:xfrm>
          <a:prstGeom prst="rect">
            <a:avLst/>
          </a:prstGeom>
          <a:noFill/>
          <a:ln w="9525">
            <a:noFill/>
            <a:miter lim="800000"/>
            <a:headEnd/>
            <a:tailEnd/>
          </a:ln>
        </p:spPr>
      </p:pic>
      <p:sp>
        <p:nvSpPr>
          <p:cNvPr id="16" name="Oval 9"/>
          <p:cNvSpPr>
            <a:spLocks noChangeArrowheads="1"/>
          </p:cNvSpPr>
          <p:nvPr/>
        </p:nvSpPr>
        <p:spPr bwMode="auto">
          <a:xfrm>
            <a:off x="3127082" y="4120878"/>
            <a:ext cx="171450" cy="152400"/>
          </a:xfrm>
          <a:prstGeom prst="ellipse">
            <a:avLst/>
          </a:prstGeom>
          <a:solidFill>
            <a:srgbClr val="FFFF00"/>
          </a:solidFill>
          <a:ln w="9525">
            <a:solidFill>
              <a:schemeClr val="tx1"/>
            </a:solidFill>
            <a:round/>
            <a:headEnd/>
            <a:tailEnd/>
          </a:ln>
          <a:scene3d>
            <a:camera prst="orthographicFront"/>
            <a:lightRig rig="threePt" dir="t"/>
          </a:scene3d>
          <a:sp3d>
            <a:bevelT w="152400" h="50800" prst="softRound"/>
          </a:sp3d>
        </p:spPr>
        <p:txBody>
          <a:bodyPr wrap="none" anchor="ctr"/>
          <a:lstStyle/>
          <a:p>
            <a:endParaRPr lang="en-US"/>
          </a:p>
        </p:txBody>
      </p:sp>
      <p:sp>
        <p:nvSpPr>
          <p:cNvPr id="17" name="Oval 10"/>
          <p:cNvSpPr>
            <a:spLocks noChangeArrowheads="1"/>
          </p:cNvSpPr>
          <p:nvPr/>
        </p:nvSpPr>
        <p:spPr bwMode="auto">
          <a:xfrm>
            <a:off x="3251640" y="4281234"/>
            <a:ext cx="171450" cy="152400"/>
          </a:xfrm>
          <a:prstGeom prst="ellipse">
            <a:avLst/>
          </a:prstGeom>
          <a:solidFill>
            <a:srgbClr val="FFFF00"/>
          </a:solidFill>
          <a:ln w="9525">
            <a:solidFill>
              <a:schemeClr val="tx1"/>
            </a:solidFill>
            <a:round/>
            <a:headEnd/>
            <a:tailEnd/>
          </a:ln>
          <a:scene3d>
            <a:camera prst="orthographicFront"/>
            <a:lightRig rig="threePt" dir="t"/>
          </a:scene3d>
          <a:sp3d>
            <a:bevelT prst="angle"/>
          </a:sp3d>
        </p:spPr>
        <p:txBody>
          <a:bodyPr wrap="none" anchor="ctr"/>
          <a:lstStyle/>
          <a:p>
            <a:endParaRPr lang="en-US"/>
          </a:p>
        </p:txBody>
      </p:sp>
      <p:sp>
        <p:nvSpPr>
          <p:cNvPr id="18" name="Oval 11"/>
          <p:cNvSpPr>
            <a:spLocks noChangeArrowheads="1"/>
          </p:cNvSpPr>
          <p:nvPr/>
        </p:nvSpPr>
        <p:spPr bwMode="auto">
          <a:xfrm>
            <a:off x="2955632" y="4197078"/>
            <a:ext cx="171450" cy="152400"/>
          </a:xfrm>
          <a:prstGeom prst="ellipse">
            <a:avLst/>
          </a:prstGeom>
          <a:solidFill>
            <a:srgbClr val="FFFF99"/>
          </a:solidFill>
          <a:ln w="9525">
            <a:solidFill>
              <a:schemeClr val="tx1"/>
            </a:solidFill>
            <a:round/>
            <a:headEnd/>
            <a:tailEnd/>
          </a:ln>
          <a:scene3d>
            <a:camera prst="orthographicFront"/>
            <a:lightRig rig="threePt" dir="t"/>
          </a:scene3d>
          <a:sp3d>
            <a:bevelT prst="angle"/>
          </a:sp3d>
        </p:spPr>
        <p:txBody>
          <a:bodyPr wrap="none" anchor="ctr"/>
          <a:lstStyle/>
          <a:p>
            <a:endParaRPr lang="en-US"/>
          </a:p>
        </p:txBody>
      </p:sp>
      <p:sp>
        <p:nvSpPr>
          <p:cNvPr id="19" name="AutoShape 12"/>
          <p:cNvSpPr>
            <a:spLocks noChangeArrowheads="1"/>
          </p:cNvSpPr>
          <p:nvPr/>
        </p:nvSpPr>
        <p:spPr bwMode="auto">
          <a:xfrm>
            <a:off x="5903770" y="4407242"/>
            <a:ext cx="4332974" cy="1606822"/>
          </a:xfrm>
          <a:prstGeom prst="wedgeRoundRectCallout">
            <a:avLst>
              <a:gd name="adj1" fmla="val -107196"/>
              <a:gd name="adj2" fmla="val -53962"/>
              <a:gd name="adj3" fmla="val 16667"/>
            </a:avLst>
          </a:prstGeom>
          <a:solidFill>
            <a:schemeClr val="tx1"/>
          </a:solidFill>
          <a:ln>
            <a:noFill/>
            <a:headEnd/>
            <a:tailEnd/>
          </a:ln>
        </p:spPr>
        <p:style>
          <a:lnRef idx="1">
            <a:schemeClr val="dk1"/>
          </a:lnRef>
          <a:fillRef idx="3">
            <a:schemeClr val="dk1"/>
          </a:fillRef>
          <a:effectRef idx="2">
            <a:schemeClr val="dk1"/>
          </a:effectRef>
          <a:fontRef idx="minor">
            <a:schemeClr val="lt1"/>
          </a:fontRef>
        </p:style>
        <p:txBody>
          <a:bodyPr/>
          <a:lstStyle/>
          <a:p>
            <a:pPr>
              <a:spcBef>
                <a:spcPct val="0"/>
              </a:spcBef>
            </a:pPr>
            <a:endParaRPr lang="zh-TW" altLang="en-US" sz="2800" b="1" u="sng" dirty="0">
              <a:solidFill>
                <a:schemeClr val="tx1"/>
              </a:solidFill>
              <a:ea typeface="PMingLiU" pitchFamily="18" charset="-120"/>
            </a:endParaRPr>
          </a:p>
        </p:txBody>
      </p:sp>
      <p:sp>
        <p:nvSpPr>
          <p:cNvPr id="20" name="Text Box 13"/>
          <p:cNvSpPr txBox="1">
            <a:spLocks noChangeArrowheads="1"/>
          </p:cNvSpPr>
          <p:nvPr/>
        </p:nvSpPr>
        <p:spPr bwMode="auto">
          <a:xfrm>
            <a:off x="6168062" y="4639868"/>
            <a:ext cx="4068682" cy="1438855"/>
          </a:xfrm>
          <a:prstGeom prst="rect">
            <a:avLst/>
          </a:prstGeom>
          <a:noFill/>
          <a:ln w="9525">
            <a:noFill/>
            <a:miter lim="800000"/>
            <a:headEnd/>
            <a:tailEnd/>
          </a:ln>
        </p:spPr>
        <p:txBody>
          <a:bodyPr wrap="square">
            <a:spAutoFit/>
          </a:bodyPr>
          <a:lstStyle/>
          <a:p>
            <a:pPr>
              <a:lnSpc>
                <a:spcPts val="2100"/>
              </a:lnSpc>
              <a:spcBef>
                <a:spcPct val="0"/>
              </a:spcBef>
            </a:pPr>
            <a:r>
              <a:rPr lang="en-US" altLang="zh-TW" sz="2600" b="1" dirty="0">
                <a:solidFill>
                  <a:srgbClr val="FFFF00"/>
                </a:solidFill>
                <a:effectLst>
                  <a:outerShdw blurRad="50800" dist="38100" dir="2700000" algn="tl" rotWithShape="0">
                    <a:srgbClr val="000000">
                      <a:alpha val="43000"/>
                    </a:srgbClr>
                  </a:outerShdw>
                </a:effectLst>
                <a:latin typeface="Calibri"/>
                <a:ea typeface="華康儷中黑" pitchFamily="49" charset="-120"/>
                <a:cs typeface="Calibri"/>
              </a:rPr>
              <a:t>Food needs to be digested  </a:t>
            </a:r>
          </a:p>
          <a:p>
            <a:pPr>
              <a:lnSpc>
                <a:spcPts val="2100"/>
              </a:lnSpc>
              <a:spcBef>
                <a:spcPct val="0"/>
              </a:spcBef>
            </a:pPr>
            <a:r>
              <a:rPr lang="en-US" altLang="zh-TW" dirty="0">
                <a:solidFill>
                  <a:srgbClr val="FFFF00"/>
                </a:solidFill>
                <a:effectLst>
                  <a:outerShdw blurRad="50800" dist="38100" dir="2700000" algn="tl" rotWithShape="0">
                    <a:srgbClr val="000000">
                      <a:alpha val="43000"/>
                    </a:srgbClr>
                  </a:outerShdw>
                </a:effectLst>
                <a:latin typeface="Calibri"/>
                <a:ea typeface="華康儷中黑" pitchFamily="49" charset="-120"/>
                <a:cs typeface="Arial" pitchFamily="34" charset="0"/>
                <a:sym typeface="Wingdings" pitchFamily="2" charset="2"/>
              </a:rPr>
              <a:t>•  </a:t>
            </a:r>
            <a:r>
              <a:rPr lang="en-US" altLang="zh-TW" dirty="0">
                <a:solidFill>
                  <a:schemeClr val="bg1"/>
                </a:solidFill>
                <a:effectLst>
                  <a:outerShdw blurRad="50800" dist="38100" dir="2700000" algn="tl" rotWithShape="0">
                    <a:srgbClr val="000000">
                      <a:alpha val="43000"/>
                    </a:srgbClr>
                  </a:outerShdw>
                </a:effectLst>
                <a:latin typeface="Calibri"/>
                <a:ea typeface="華康儷中黑" pitchFamily="49" charset="-120"/>
                <a:cs typeface="Arial" pitchFamily="34" charset="0"/>
                <a:sym typeface="Wingdings" pitchFamily="2" charset="2"/>
              </a:rPr>
              <a:t>Stomach will mix the food </a:t>
            </a:r>
          </a:p>
          <a:p>
            <a:pPr>
              <a:lnSpc>
                <a:spcPts val="2100"/>
              </a:lnSpc>
              <a:spcBef>
                <a:spcPct val="0"/>
              </a:spcBef>
            </a:pPr>
            <a:r>
              <a:rPr lang="en-US" altLang="zh-TW" dirty="0">
                <a:solidFill>
                  <a:srgbClr val="FFFF00"/>
                </a:solidFill>
                <a:effectLst>
                  <a:outerShdw blurRad="50800" dist="38100" dir="2700000" algn="tl" rotWithShape="0">
                    <a:srgbClr val="000000">
                      <a:alpha val="43000"/>
                    </a:srgbClr>
                  </a:outerShdw>
                </a:effectLst>
                <a:latin typeface="Calibri"/>
                <a:ea typeface="華康儷中黑" pitchFamily="49" charset="-120"/>
                <a:cs typeface="Arial" pitchFamily="34" charset="0"/>
                <a:sym typeface="Wingdings" pitchFamily="2" charset="2"/>
              </a:rPr>
              <a:t>•  </a:t>
            </a:r>
            <a:r>
              <a:rPr lang="en-US" altLang="zh-TW" dirty="0">
                <a:solidFill>
                  <a:schemeClr val="bg1"/>
                </a:solidFill>
                <a:effectLst>
                  <a:outerShdw blurRad="50800" dist="38100" dir="2700000" algn="tl" rotWithShape="0">
                    <a:srgbClr val="000000">
                      <a:alpha val="43000"/>
                    </a:srgbClr>
                  </a:outerShdw>
                </a:effectLst>
                <a:latin typeface="Calibri"/>
                <a:ea typeface="華康儷中黑" pitchFamily="49" charset="-120"/>
                <a:cs typeface="Arial" pitchFamily="34" charset="0"/>
                <a:sym typeface="Wingdings" pitchFamily="2" charset="2"/>
              </a:rPr>
              <a:t>Until becomes isotonic state</a:t>
            </a:r>
          </a:p>
          <a:p>
            <a:pPr>
              <a:lnSpc>
                <a:spcPts val="2100"/>
              </a:lnSpc>
              <a:spcBef>
                <a:spcPct val="0"/>
              </a:spcBef>
            </a:pPr>
            <a:r>
              <a:rPr lang="en-US" altLang="zh-TW" dirty="0">
                <a:solidFill>
                  <a:srgbClr val="FFFF00"/>
                </a:solidFill>
                <a:effectLst>
                  <a:outerShdw blurRad="50800" dist="38100" dir="2700000" algn="tl" rotWithShape="0">
                    <a:srgbClr val="000000">
                      <a:alpha val="43000"/>
                    </a:srgbClr>
                  </a:outerShdw>
                </a:effectLst>
                <a:latin typeface="Calibri"/>
                <a:ea typeface="華康儷中黑" pitchFamily="49" charset="-120"/>
                <a:cs typeface="Arial" pitchFamily="34" charset="0"/>
                <a:sym typeface="Wingdings" pitchFamily="2" charset="2"/>
              </a:rPr>
              <a:t>•  </a:t>
            </a:r>
            <a:r>
              <a:rPr lang="en-US" altLang="zh-TW" dirty="0">
                <a:solidFill>
                  <a:schemeClr val="bg1"/>
                </a:solidFill>
                <a:effectLst>
                  <a:outerShdw blurRad="50800" dist="38100" dir="2700000" algn="tl" rotWithShape="0">
                    <a:srgbClr val="000000">
                      <a:alpha val="43000"/>
                    </a:srgbClr>
                  </a:outerShdw>
                </a:effectLst>
                <a:latin typeface="Calibri"/>
                <a:ea typeface="華康儷中黑" pitchFamily="49" charset="-120"/>
                <a:cs typeface="Arial" pitchFamily="34" charset="0"/>
                <a:sym typeface="Wingdings" pitchFamily="2" charset="2"/>
              </a:rPr>
              <a:t>Enters small intestine and is absorbed </a:t>
            </a:r>
            <a:endParaRPr lang="en-US" altLang="zh-TW" dirty="0">
              <a:solidFill>
                <a:schemeClr val="bg1"/>
              </a:solidFill>
              <a:effectLst>
                <a:outerShdw blurRad="50800" dist="38100" dir="2700000" algn="tl" rotWithShape="0">
                  <a:srgbClr val="000000">
                    <a:alpha val="43000"/>
                  </a:srgbClr>
                </a:outerShdw>
              </a:effectLst>
              <a:latin typeface="Calibri"/>
              <a:ea typeface="華康儷中黑" pitchFamily="49" charset="-120"/>
              <a:cs typeface="Arial" pitchFamily="34" charset="0"/>
            </a:endParaRPr>
          </a:p>
          <a:p>
            <a:pPr>
              <a:lnSpc>
                <a:spcPts val="2100"/>
              </a:lnSpc>
              <a:spcBef>
                <a:spcPct val="0"/>
              </a:spcBef>
            </a:pPr>
            <a:endParaRPr lang="zh-TW" altLang="en-US" u="sng" dirty="0">
              <a:solidFill>
                <a:schemeClr val="bg1"/>
              </a:solidFill>
              <a:effectLst>
                <a:outerShdw blurRad="50800" dist="38100" dir="2700000" algn="tl" rotWithShape="0">
                  <a:srgbClr val="000000">
                    <a:alpha val="43000"/>
                  </a:srgbClr>
                </a:outerShdw>
              </a:effectLst>
              <a:latin typeface="Calibri"/>
              <a:ea typeface="華康儷中黑" pitchFamily="49" charset="-120"/>
            </a:endParaRPr>
          </a:p>
        </p:txBody>
      </p:sp>
      <p:sp>
        <p:nvSpPr>
          <p:cNvPr id="21" name="Text Box 15"/>
          <p:cNvSpPr txBox="1">
            <a:spLocks noChangeArrowheads="1"/>
          </p:cNvSpPr>
          <p:nvPr/>
        </p:nvSpPr>
        <p:spPr bwMode="auto">
          <a:xfrm>
            <a:off x="7343213" y="3478309"/>
            <a:ext cx="184666" cy="523220"/>
          </a:xfrm>
          <a:prstGeom prst="rect">
            <a:avLst/>
          </a:prstGeom>
          <a:noFill/>
          <a:ln w="9525">
            <a:noFill/>
            <a:miter lim="800000"/>
            <a:headEnd/>
            <a:tailEnd/>
          </a:ln>
        </p:spPr>
        <p:txBody>
          <a:bodyPr wrap="none">
            <a:spAutoFit/>
          </a:bodyPr>
          <a:lstStyle/>
          <a:p>
            <a:pPr algn="l">
              <a:spcBef>
                <a:spcPct val="0"/>
              </a:spcBef>
            </a:pPr>
            <a:endParaRPr lang="zh-TW" altLang="en-US" sz="2800" b="1" u="sng">
              <a:ea typeface="PMingLiU" pitchFamily="18" charset="-120"/>
            </a:endParaRPr>
          </a:p>
        </p:txBody>
      </p:sp>
      <p:sp>
        <p:nvSpPr>
          <p:cNvPr id="23" name="Text Box 16"/>
          <p:cNvSpPr txBox="1">
            <a:spLocks noChangeArrowheads="1"/>
          </p:cNvSpPr>
          <p:nvPr/>
        </p:nvSpPr>
        <p:spPr bwMode="auto">
          <a:xfrm>
            <a:off x="6247451" y="1760009"/>
            <a:ext cx="2191525" cy="584776"/>
          </a:xfrm>
          <a:prstGeom prst="rect">
            <a:avLst/>
          </a:prstGeom>
          <a:noFill/>
          <a:ln w="9525">
            <a:noFill/>
            <a:miter lim="800000"/>
            <a:headEnd/>
            <a:tailEnd/>
          </a:ln>
        </p:spPr>
        <p:txBody>
          <a:bodyPr wrap="square">
            <a:spAutoFit/>
          </a:bodyPr>
          <a:lstStyle/>
          <a:p>
            <a:pPr>
              <a:spcBef>
                <a:spcPct val="0"/>
              </a:spcBef>
            </a:pPr>
            <a:r>
              <a:rPr lang="en-US" altLang="zh-TW" sz="1600" b="1" dirty="0">
                <a:ea typeface="華康儷中黑" pitchFamily="49" charset="-120"/>
                <a:cs typeface="Calibri"/>
              </a:rPr>
              <a:t>TEARS</a:t>
            </a:r>
            <a:r>
              <a:rPr lang="is-IS" altLang="zh-TW" sz="1600" b="1" dirty="0">
                <a:ea typeface="華康儷中黑" pitchFamily="49" charset="-120"/>
                <a:cs typeface="Calibri"/>
              </a:rPr>
              <a:t>…</a:t>
            </a:r>
            <a:endParaRPr lang="en-US" altLang="zh-TW" sz="1600" b="1" dirty="0">
              <a:ea typeface="華康儷中黑" pitchFamily="49" charset="-120"/>
              <a:cs typeface="Calibri"/>
            </a:endParaRPr>
          </a:p>
          <a:p>
            <a:pPr>
              <a:spcBef>
                <a:spcPct val="0"/>
              </a:spcBef>
            </a:pPr>
            <a:r>
              <a:rPr lang="en-US" altLang="zh-TW" sz="1600" b="1" dirty="0">
                <a:latin typeface="Calibri"/>
                <a:ea typeface="華康儷中黑" pitchFamily="49" charset="-120"/>
                <a:cs typeface="Calibri"/>
              </a:rPr>
              <a:t>BLOOD PLASMA</a:t>
            </a:r>
          </a:p>
        </p:txBody>
      </p:sp>
      <p:pic>
        <p:nvPicPr>
          <p:cNvPr id="28" name="Picture 5" descr="MCj04080080000[1]"/>
          <p:cNvPicPr>
            <a:picLocks noChangeAspect="1" noChangeArrowheads="1"/>
          </p:cNvPicPr>
          <p:nvPr/>
        </p:nvPicPr>
        <p:blipFill>
          <a:blip r:embed="rId5" cstate="print"/>
          <a:srcRect/>
          <a:stretch>
            <a:fillRect/>
          </a:stretch>
        </p:blipFill>
        <p:spPr bwMode="auto">
          <a:xfrm rot="10800000" flipV="1">
            <a:off x="7983418" y="660609"/>
            <a:ext cx="1624112" cy="1987100"/>
          </a:xfrm>
          <a:prstGeom prst="rect">
            <a:avLst/>
          </a:prstGeom>
          <a:noFill/>
          <a:ln w="9525">
            <a:noFill/>
            <a:miter lim="800000"/>
            <a:headEnd/>
            <a:tailEnd/>
          </a:ln>
        </p:spPr>
      </p:pic>
      <p:pic>
        <p:nvPicPr>
          <p:cNvPr id="15" name="Picture 14" descr="shop.com-logo.ps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83614" y="6423409"/>
            <a:ext cx="1301988" cy="311307"/>
          </a:xfrm>
          <a:prstGeom prst="rect">
            <a:avLst/>
          </a:prstGeom>
        </p:spPr>
      </p:pic>
      <p:sp>
        <p:nvSpPr>
          <p:cNvPr id="22" name="TextBox 21"/>
          <p:cNvSpPr txBox="1"/>
          <p:nvPr/>
        </p:nvSpPr>
        <p:spPr>
          <a:xfrm>
            <a:off x="8849684" y="6371594"/>
            <a:ext cx="2033930" cy="307777"/>
          </a:xfrm>
          <a:prstGeom prst="rect">
            <a:avLst/>
          </a:prstGeom>
          <a:noFill/>
        </p:spPr>
        <p:txBody>
          <a:bodyPr wrap="square" rtlCol="0">
            <a:spAutoFit/>
          </a:bodyPr>
          <a:lstStyle/>
          <a:p>
            <a:pPr algn="r"/>
            <a:r>
              <a:rPr lang="en-US" sz="700" spc="280" dirty="0">
                <a:latin typeface="Calibri"/>
                <a:cs typeface="Calibri"/>
              </a:rPr>
              <a:t>COPYRIGHT2018 MASG. ALL RIGHTS RESERVED. </a:t>
            </a:r>
            <a:endParaRPr lang="en-SG" sz="700" spc="280" dirty="0">
              <a:latin typeface="Calibri"/>
              <a:cs typeface="Calibri"/>
            </a:endParaRPr>
          </a:p>
        </p:txBody>
      </p:sp>
    </p:spTree>
    <p:extLst>
      <p:ext uri="{BB962C8B-B14F-4D97-AF65-F5344CB8AC3E}">
        <p14:creationId xmlns:p14="http://schemas.microsoft.com/office/powerpoint/2010/main" val="359884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5"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0.70"/>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55" presetClass="entr" presetSubtype="0" fill="hold" grpId="0" nodeType="withEffect" nodePh="1">
                                  <p:stCondLst>
                                    <p:cond delay="0"/>
                                  </p:stCondLst>
                                  <p:endCondLst>
                                    <p:cond evt="begin" delay="0">
                                      <p:tn val="15"/>
                                    </p:cond>
                                  </p:endCondLst>
                                  <p:childTnLst>
                                    <p:set>
                                      <p:cBhvr>
                                        <p:cTn id="16" dur="1" fill="hold">
                                          <p:stCondLst>
                                            <p:cond delay="0"/>
                                          </p:stCondLst>
                                        </p:cTn>
                                        <p:tgtEl>
                                          <p:spTgt spid="21"/>
                                        </p:tgtEl>
                                        <p:attrNameLst>
                                          <p:attrName>style.visibility</p:attrName>
                                        </p:attrNameLst>
                                      </p:cBhvr>
                                      <p:to>
                                        <p:strVal val="visible"/>
                                      </p:to>
                                    </p:set>
                                    <p:anim calcmode="lin" valueType="num">
                                      <p:cBhvr>
                                        <p:cTn id="17" dur="1000" fill="hold"/>
                                        <p:tgtEl>
                                          <p:spTgt spid="21"/>
                                        </p:tgtEl>
                                        <p:attrNameLst>
                                          <p:attrName>ppt_w</p:attrName>
                                        </p:attrNameLst>
                                      </p:cBhvr>
                                      <p:tavLst>
                                        <p:tav tm="0">
                                          <p:val>
                                            <p:strVal val="#ppt_w*0.70"/>
                                          </p:val>
                                        </p:tav>
                                        <p:tav tm="100000">
                                          <p:val>
                                            <p:strVal val="#ppt_w"/>
                                          </p:val>
                                        </p:tav>
                                      </p:tavLst>
                                    </p:anim>
                                    <p:anim calcmode="lin" valueType="num">
                                      <p:cBhvr>
                                        <p:cTn id="18" dur="1000" fill="hold"/>
                                        <p:tgtEl>
                                          <p:spTgt spid="21"/>
                                        </p:tgtEl>
                                        <p:attrNameLst>
                                          <p:attrName>ppt_h</p:attrName>
                                        </p:attrNameLst>
                                      </p:cBhvr>
                                      <p:tavLst>
                                        <p:tav tm="0">
                                          <p:val>
                                            <p:strVal val="#ppt_h"/>
                                          </p:val>
                                        </p:tav>
                                        <p:tav tm="100000">
                                          <p:val>
                                            <p:strVal val="#ppt_h"/>
                                          </p:val>
                                        </p:tav>
                                      </p:tavLst>
                                    </p:anim>
                                    <p:animEffect transition="in" filter="fade">
                                      <p:cBhvr>
                                        <p:cTn id="19" dur="1000"/>
                                        <p:tgtEl>
                                          <p:spTgt spid="21"/>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1000" fill="hold"/>
                                        <p:tgtEl>
                                          <p:spTgt spid="23"/>
                                        </p:tgtEl>
                                        <p:attrNameLst>
                                          <p:attrName>ppt_w</p:attrName>
                                        </p:attrNameLst>
                                      </p:cBhvr>
                                      <p:tavLst>
                                        <p:tav tm="0">
                                          <p:val>
                                            <p:strVal val="#ppt_w*0.70"/>
                                          </p:val>
                                        </p:tav>
                                        <p:tav tm="100000">
                                          <p:val>
                                            <p:strVal val="#ppt_w"/>
                                          </p:val>
                                        </p:tav>
                                      </p:tavLst>
                                    </p:anim>
                                    <p:anim calcmode="lin" valueType="num">
                                      <p:cBhvr>
                                        <p:cTn id="23" dur="1000" fill="hold"/>
                                        <p:tgtEl>
                                          <p:spTgt spid="23"/>
                                        </p:tgtEl>
                                        <p:attrNameLst>
                                          <p:attrName>ppt_h</p:attrName>
                                        </p:attrNameLst>
                                      </p:cBhvr>
                                      <p:tavLst>
                                        <p:tav tm="0">
                                          <p:val>
                                            <p:strVal val="#ppt_h"/>
                                          </p:val>
                                        </p:tav>
                                        <p:tav tm="100000">
                                          <p:val>
                                            <p:strVal val="#ppt_h"/>
                                          </p:val>
                                        </p:tav>
                                      </p:tavLst>
                                    </p:anim>
                                    <p:animEffect transition="in" filter="fade">
                                      <p:cBhvr>
                                        <p:cTn id="24" dur="1000"/>
                                        <p:tgtEl>
                                          <p:spTgt spid="23"/>
                                        </p:tgtEl>
                                      </p:cBhvr>
                                    </p:animEffect>
                                  </p:childTnLst>
                                </p:cTn>
                              </p:par>
                              <p:par>
                                <p:cTn id="25" presetID="55"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strVal val="#ppt_w*0.70"/>
                                          </p:val>
                                        </p:tav>
                                        <p:tav tm="100000">
                                          <p:val>
                                            <p:strVal val="#ppt_w"/>
                                          </p:val>
                                        </p:tav>
                                      </p:tavLst>
                                    </p:anim>
                                    <p:anim calcmode="lin" valueType="num">
                                      <p:cBhvr>
                                        <p:cTn id="28" dur="1000" fill="hold"/>
                                        <p:tgtEl>
                                          <p:spTgt spid="28"/>
                                        </p:tgtEl>
                                        <p:attrNameLst>
                                          <p:attrName>ppt_h</p:attrName>
                                        </p:attrNameLst>
                                      </p:cBhvr>
                                      <p:tavLst>
                                        <p:tav tm="0">
                                          <p:val>
                                            <p:strVal val="#ppt_h"/>
                                          </p:val>
                                        </p:tav>
                                        <p:tav tm="100000">
                                          <p:val>
                                            <p:strVal val="#ppt_h"/>
                                          </p:val>
                                        </p:tav>
                                      </p:tavLst>
                                    </p:anim>
                                    <p:animEffect transition="in" filter="fade">
                                      <p:cBhvr>
                                        <p:cTn id="29" dur="10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7" grpId="0" animBg="1"/>
      <p:bldP spid="18" grpId="0" animBg="1"/>
      <p:bldP spid="19" grpId="0" animBg="1"/>
      <p:bldP spid="20" grpId="0"/>
      <p:bldP spid="21"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274644"/>
            <a:ext cx="8923109" cy="715961"/>
          </a:xfrm>
        </p:spPr>
        <p:txBody>
          <a:bodyPr>
            <a:noAutofit/>
          </a:bodyPr>
          <a:lstStyle/>
          <a:p>
            <a:r>
              <a:rPr lang="en-MY" sz="5400" dirty="0"/>
              <a:t>The Science of </a:t>
            </a:r>
            <a:r>
              <a:rPr lang="en-MY" sz="5400" b="1" dirty="0">
                <a:solidFill>
                  <a:schemeClr val="accent1">
                    <a:lumMod val="50000"/>
                  </a:schemeClr>
                </a:solidFill>
              </a:rPr>
              <a:t>Isotonix  </a:t>
            </a:r>
            <a:endParaRPr lang="en-MY" sz="3200" b="1" dirty="0">
              <a:solidFill>
                <a:schemeClr val="accent1">
                  <a:lumMod val="50000"/>
                </a:schemeClr>
              </a:solidFill>
            </a:endParaRPr>
          </a:p>
        </p:txBody>
      </p:sp>
      <p:sp>
        <p:nvSpPr>
          <p:cNvPr id="3" name="Content Placeholder 2"/>
          <p:cNvSpPr>
            <a:spLocks noGrp="1"/>
          </p:cNvSpPr>
          <p:nvPr>
            <p:ph idx="1"/>
          </p:nvPr>
        </p:nvSpPr>
        <p:spPr>
          <a:xfrm>
            <a:off x="1981203" y="1143000"/>
            <a:ext cx="4983789" cy="1447800"/>
          </a:xfrm>
        </p:spPr>
        <p:txBody>
          <a:bodyPr>
            <a:normAutofit/>
          </a:bodyPr>
          <a:lstStyle/>
          <a:p>
            <a:r>
              <a:rPr lang="en-AU" sz="2400" dirty="0">
                <a:solidFill>
                  <a:srgbClr val="FF0000"/>
                </a:solidFill>
              </a:rPr>
              <a:t>Everything you eat and drink must be made </a:t>
            </a:r>
            <a:r>
              <a:rPr lang="en-AU" sz="2400" b="1" dirty="0">
                <a:solidFill>
                  <a:srgbClr val="FF0000"/>
                </a:solidFill>
              </a:rPr>
              <a:t>isotonic</a:t>
            </a:r>
            <a:r>
              <a:rPr lang="en-AU" sz="2400" dirty="0">
                <a:solidFill>
                  <a:srgbClr val="FF0000"/>
                </a:solidFill>
              </a:rPr>
              <a:t> </a:t>
            </a:r>
            <a:r>
              <a:rPr lang="en-AU" sz="2400" dirty="0"/>
              <a:t>before passing into your small intestine</a:t>
            </a:r>
          </a:p>
          <a:p>
            <a:pPr marL="0" indent="0">
              <a:buNone/>
            </a:pPr>
            <a:endParaRPr lang="en-MY"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456" y="963452"/>
            <a:ext cx="3850465" cy="5513548"/>
          </a:xfrm>
          <a:prstGeom prst="rect">
            <a:avLst/>
          </a:prstGeom>
        </p:spPr>
      </p:pic>
      <p:sp>
        <p:nvSpPr>
          <p:cNvPr id="7" name="Content Placeholder 2"/>
          <p:cNvSpPr txBox="1">
            <a:spLocks/>
          </p:cNvSpPr>
          <p:nvPr/>
        </p:nvSpPr>
        <p:spPr>
          <a:xfrm>
            <a:off x="1969479" y="2456721"/>
            <a:ext cx="4983789" cy="10969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400" dirty="0"/>
              <a:t>“Isotonic” </a:t>
            </a:r>
            <a:r>
              <a:rPr lang="en-AU" sz="2400" dirty="0">
                <a:solidFill>
                  <a:srgbClr val="FF0000"/>
                </a:solidFill>
                <a:sym typeface="Wingdings" panose="05000000000000000000" pitchFamily="2" charset="2"/>
              </a:rPr>
              <a:t></a:t>
            </a:r>
            <a:r>
              <a:rPr lang="en-AU" sz="2400" dirty="0">
                <a:solidFill>
                  <a:srgbClr val="FF0000"/>
                </a:solidFill>
              </a:rPr>
              <a:t> </a:t>
            </a:r>
            <a:r>
              <a:rPr lang="en-AU" sz="2400" b="1" dirty="0">
                <a:solidFill>
                  <a:srgbClr val="FF0000"/>
                </a:solidFill>
              </a:rPr>
              <a:t>same fluid pressure </a:t>
            </a:r>
            <a:r>
              <a:rPr lang="en-AU" sz="2400" dirty="0"/>
              <a:t>as bodily fluids</a:t>
            </a:r>
          </a:p>
          <a:p>
            <a:pPr marL="0" indent="0">
              <a:buNone/>
            </a:pPr>
            <a:endParaRPr lang="en-MY"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2" y="3425522"/>
            <a:ext cx="6552072" cy="2581577"/>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5BF3DC8D-6DCD-974A-AA2D-309A6341C3E6}"/>
              </a:ext>
            </a:extLst>
          </p:cNvPr>
          <p:cNvSpPr/>
          <p:nvPr/>
        </p:nvSpPr>
        <p:spPr>
          <a:xfrm>
            <a:off x="9121817" y="440301"/>
            <a:ext cx="418704" cy="400110"/>
          </a:xfrm>
          <a:prstGeom prst="rect">
            <a:avLst/>
          </a:prstGeom>
        </p:spPr>
        <p:txBody>
          <a:bodyPr wrap="none">
            <a:spAutoFit/>
          </a:bodyPr>
          <a:lstStyle/>
          <a:p>
            <a:r>
              <a:rPr lang="en-US" sz="2000" b="1" baseline="30000" dirty="0">
                <a:solidFill>
                  <a:schemeClr val="accent1">
                    <a:lumMod val="50000"/>
                  </a:schemeClr>
                </a:solidFill>
                <a:ea typeface="華康儷中黑" pitchFamily="49" charset="-120"/>
              </a:rPr>
              <a:t>TM</a:t>
            </a:r>
            <a:endParaRPr lang="en-US" sz="2000" dirty="0"/>
          </a:p>
        </p:txBody>
      </p:sp>
      <p:pic>
        <p:nvPicPr>
          <p:cNvPr id="12" name="Picture 11" descr="shop.com-logo.ps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83614" y="6423409"/>
            <a:ext cx="1301988" cy="311307"/>
          </a:xfrm>
          <a:prstGeom prst="rect">
            <a:avLst/>
          </a:prstGeom>
        </p:spPr>
      </p:pic>
      <p:sp>
        <p:nvSpPr>
          <p:cNvPr id="13" name="TextBox 12"/>
          <p:cNvSpPr txBox="1"/>
          <p:nvPr/>
        </p:nvSpPr>
        <p:spPr>
          <a:xfrm>
            <a:off x="8849684" y="6371594"/>
            <a:ext cx="2033930" cy="307777"/>
          </a:xfrm>
          <a:prstGeom prst="rect">
            <a:avLst/>
          </a:prstGeom>
          <a:noFill/>
        </p:spPr>
        <p:txBody>
          <a:bodyPr wrap="square" rtlCol="0">
            <a:spAutoFit/>
          </a:bodyPr>
          <a:lstStyle/>
          <a:p>
            <a:pPr algn="r"/>
            <a:r>
              <a:rPr lang="en-US" sz="700" spc="280" dirty="0">
                <a:latin typeface="Calibri"/>
                <a:cs typeface="Calibri"/>
              </a:rPr>
              <a:t>COPYRIGHT2018 MASG. ALL RIGHTS RESERVED. </a:t>
            </a:r>
            <a:endParaRPr lang="en-SG" sz="700" spc="280" dirty="0">
              <a:latin typeface="Calibri"/>
              <a:cs typeface="Calibri"/>
            </a:endParaRPr>
          </a:p>
        </p:txBody>
      </p:sp>
    </p:spTree>
    <p:extLst>
      <p:ext uri="{BB962C8B-B14F-4D97-AF65-F5344CB8AC3E}">
        <p14:creationId xmlns:p14="http://schemas.microsoft.com/office/powerpoint/2010/main" val="370165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4156" y="1296338"/>
            <a:ext cx="4905543" cy="5126386"/>
          </a:xfrm>
          <a:prstGeom prst="rect">
            <a:avLst/>
          </a:prstGeom>
          <a:effectLst>
            <a:outerShdw blurRad="50800" dist="38100" algn="l" rotWithShape="0">
              <a:prstClr val="black">
                <a:alpha val="40000"/>
              </a:prstClr>
            </a:outerShdw>
          </a:effectLst>
        </p:spPr>
      </p:pic>
      <p:sp>
        <p:nvSpPr>
          <p:cNvPr id="16" name="Content Placeholder 2"/>
          <p:cNvSpPr>
            <a:spLocks noGrp="1"/>
          </p:cNvSpPr>
          <p:nvPr>
            <p:ph idx="1"/>
          </p:nvPr>
        </p:nvSpPr>
        <p:spPr>
          <a:xfrm>
            <a:off x="1981200" y="1296338"/>
            <a:ext cx="4876800" cy="1220252"/>
          </a:xfrm>
        </p:spPr>
        <p:txBody>
          <a:bodyPr>
            <a:normAutofit/>
          </a:bodyPr>
          <a:lstStyle/>
          <a:p>
            <a:pPr>
              <a:lnSpc>
                <a:spcPts val="2640"/>
              </a:lnSpc>
            </a:pPr>
            <a:r>
              <a:rPr lang="en-AU" sz="2400" dirty="0" err="1"/>
              <a:t>Isotonix</a:t>
            </a:r>
            <a:r>
              <a:rPr lang="en-US" sz="1800" b="1" baseline="30000" dirty="0">
                <a:ea typeface="華康儷中黑" pitchFamily="49" charset="-120"/>
              </a:rPr>
              <a:t>TM</a:t>
            </a:r>
            <a:r>
              <a:rPr lang="en-AU" sz="2400" dirty="0"/>
              <a:t> products </a:t>
            </a:r>
          </a:p>
          <a:p>
            <a:pPr marL="363538" indent="-363538">
              <a:lnSpc>
                <a:spcPts val="2640"/>
              </a:lnSpc>
              <a:buNone/>
            </a:pPr>
            <a:r>
              <a:rPr lang="en-AU" sz="2400" dirty="0">
                <a:sym typeface="Wingdings" panose="05000000000000000000" pitchFamily="2" charset="2"/>
              </a:rPr>
              <a:t>	 They are </a:t>
            </a:r>
            <a:r>
              <a:rPr lang="en-AU" sz="2400" b="1" dirty="0">
                <a:solidFill>
                  <a:srgbClr val="FF0000"/>
                </a:solidFill>
              </a:rPr>
              <a:t>isotonic</a:t>
            </a:r>
            <a:r>
              <a:rPr lang="en-AU" sz="2400" dirty="0"/>
              <a:t> the moment they enter your body</a:t>
            </a:r>
            <a:endParaRPr lang="en-MY" dirty="0"/>
          </a:p>
        </p:txBody>
      </p:sp>
      <p:sp>
        <p:nvSpPr>
          <p:cNvPr id="17" name="Content Placeholder 2"/>
          <p:cNvSpPr txBox="1">
            <a:spLocks/>
          </p:cNvSpPr>
          <p:nvPr/>
        </p:nvSpPr>
        <p:spPr>
          <a:xfrm>
            <a:off x="2342416" y="2242816"/>
            <a:ext cx="5485380" cy="210006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3538" indent="-363538">
              <a:lnSpc>
                <a:spcPts val="2640"/>
              </a:lnSpc>
              <a:buNone/>
            </a:pPr>
            <a:endParaRPr lang="en-AU" sz="2400" dirty="0"/>
          </a:p>
          <a:p>
            <a:pPr>
              <a:lnSpc>
                <a:spcPts val="2640"/>
              </a:lnSpc>
            </a:pPr>
            <a:r>
              <a:rPr lang="en-AU" sz="2400" dirty="0"/>
              <a:t>When properly mixed with </a:t>
            </a:r>
            <a:r>
              <a:rPr lang="en-AU" sz="2400" b="1" dirty="0"/>
              <a:t>water</a:t>
            </a:r>
            <a:r>
              <a:rPr lang="en-AU" sz="2400" dirty="0"/>
              <a:t> + Taken on an </a:t>
            </a:r>
            <a:r>
              <a:rPr lang="en-AU" sz="2400" b="1" dirty="0"/>
              <a:t>empty stomach </a:t>
            </a:r>
          </a:p>
          <a:p>
            <a:pPr marL="363537" indent="0">
              <a:lnSpc>
                <a:spcPts val="2640"/>
              </a:lnSpc>
              <a:buNone/>
            </a:pPr>
            <a:r>
              <a:rPr lang="en-AU" sz="2400" dirty="0">
                <a:sym typeface="Wingdings" panose="05000000000000000000" pitchFamily="2" charset="2"/>
              </a:rPr>
              <a:t> I</a:t>
            </a:r>
            <a:r>
              <a:rPr lang="en-AU" sz="2400" dirty="0"/>
              <a:t>sotonic solution </a:t>
            </a:r>
            <a:r>
              <a:rPr lang="en-AU" sz="2400" b="1" dirty="0">
                <a:solidFill>
                  <a:srgbClr val="FF0000"/>
                </a:solidFill>
              </a:rPr>
              <a:t>flows into your small intestine effectively</a:t>
            </a:r>
            <a:endParaRPr lang="en-AU" sz="2400" dirty="0">
              <a:solidFill>
                <a:srgbClr val="FF0000"/>
              </a:solidFill>
            </a:endParaRPr>
          </a:p>
          <a:p>
            <a:pPr marL="0" indent="0">
              <a:lnSpc>
                <a:spcPts val="2640"/>
              </a:lnSpc>
              <a:buNone/>
            </a:pPr>
            <a:endParaRPr lang="en-MY" dirty="0"/>
          </a:p>
        </p:txBody>
      </p:sp>
      <p:sp>
        <p:nvSpPr>
          <p:cNvPr id="18" name="Title 1"/>
          <p:cNvSpPr>
            <a:spLocks noGrp="1"/>
          </p:cNvSpPr>
          <p:nvPr>
            <p:ph type="title"/>
          </p:nvPr>
        </p:nvSpPr>
        <p:spPr>
          <a:xfrm>
            <a:off x="1524001" y="274644"/>
            <a:ext cx="8923109" cy="715961"/>
          </a:xfrm>
        </p:spPr>
        <p:txBody>
          <a:bodyPr>
            <a:noAutofit/>
          </a:bodyPr>
          <a:lstStyle/>
          <a:p>
            <a:r>
              <a:rPr lang="en-MY" sz="5400" dirty="0"/>
              <a:t>The Science of </a:t>
            </a:r>
            <a:r>
              <a:rPr lang="en-MY" sz="5400" b="1" dirty="0">
                <a:solidFill>
                  <a:schemeClr val="accent1">
                    <a:lumMod val="50000"/>
                  </a:schemeClr>
                </a:solidFill>
              </a:rPr>
              <a:t>Isotonix  </a:t>
            </a:r>
            <a:endParaRPr lang="en-MY" sz="3200" b="1" dirty="0">
              <a:solidFill>
                <a:schemeClr val="accent1">
                  <a:lumMod val="50000"/>
                </a:schemeClr>
              </a:solidFill>
            </a:endParaRPr>
          </a:p>
        </p:txBody>
      </p:sp>
      <p:sp>
        <p:nvSpPr>
          <p:cNvPr id="19" name="Rectangle 18">
            <a:extLst>
              <a:ext uri="{FF2B5EF4-FFF2-40B4-BE49-F238E27FC236}">
                <a16:creationId xmlns:a16="http://schemas.microsoft.com/office/drawing/2014/main" id="{5BF3DC8D-6DCD-974A-AA2D-309A6341C3E6}"/>
              </a:ext>
            </a:extLst>
          </p:cNvPr>
          <p:cNvSpPr/>
          <p:nvPr/>
        </p:nvSpPr>
        <p:spPr>
          <a:xfrm>
            <a:off x="9121817" y="440301"/>
            <a:ext cx="418704" cy="400110"/>
          </a:xfrm>
          <a:prstGeom prst="rect">
            <a:avLst/>
          </a:prstGeom>
        </p:spPr>
        <p:txBody>
          <a:bodyPr wrap="none">
            <a:spAutoFit/>
          </a:bodyPr>
          <a:lstStyle/>
          <a:p>
            <a:r>
              <a:rPr lang="en-US" sz="2000" b="1" baseline="30000" dirty="0">
                <a:solidFill>
                  <a:schemeClr val="accent1">
                    <a:lumMod val="50000"/>
                  </a:schemeClr>
                </a:solidFill>
                <a:ea typeface="華康儷中黑" pitchFamily="49" charset="-120"/>
              </a:rPr>
              <a:t>TM</a:t>
            </a:r>
            <a:endParaRPr lang="en-US" sz="2000" dirty="0"/>
          </a:p>
        </p:txBody>
      </p:sp>
      <p:pic>
        <p:nvPicPr>
          <p:cNvPr id="9" name="Picture 8" descr="shop.com-logo.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3614" y="6423409"/>
            <a:ext cx="1301988" cy="311307"/>
          </a:xfrm>
          <a:prstGeom prst="rect">
            <a:avLst/>
          </a:prstGeom>
        </p:spPr>
      </p:pic>
      <p:sp>
        <p:nvSpPr>
          <p:cNvPr id="10" name="TextBox 9"/>
          <p:cNvSpPr txBox="1"/>
          <p:nvPr/>
        </p:nvSpPr>
        <p:spPr>
          <a:xfrm>
            <a:off x="8849684" y="6371594"/>
            <a:ext cx="2033930" cy="307777"/>
          </a:xfrm>
          <a:prstGeom prst="rect">
            <a:avLst/>
          </a:prstGeom>
          <a:noFill/>
        </p:spPr>
        <p:txBody>
          <a:bodyPr wrap="square" rtlCol="0">
            <a:spAutoFit/>
          </a:bodyPr>
          <a:lstStyle/>
          <a:p>
            <a:pPr algn="r"/>
            <a:r>
              <a:rPr lang="en-US" sz="700" spc="280" dirty="0">
                <a:latin typeface="Calibri"/>
                <a:cs typeface="Calibri"/>
              </a:rPr>
              <a:t>COPYRIGHT2018 MASG. ALL RIGHTS RESERVED. </a:t>
            </a:r>
            <a:endParaRPr lang="en-SG" sz="700" spc="280" dirty="0">
              <a:latin typeface="Calibri"/>
              <a:cs typeface="Calibri"/>
            </a:endParaRPr>
          </a:p>
        </p:txBody>
      </p:sp>
    </p:spTree>
    <p:extLst>
      <p:ext uri="{BB962C8B-B14F-4D97-AF65-F5344CB8AC3E}">
        <p14:creationId xmlns:p14="http://schemas.microsoft.com/office/powerpoint/2010/main" val="22711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strVal val="#ppt_w*0.70"/>
                                          </p:val>
                                        </p:tav>
                                        <p:tav tm="100000">
                                          <p:val>
                                            <p:strVal val="#ppt_w"/>
                                          </p:val>
                                        </p:tav>
                                      </p:tavLst>
                                    </p:anim>
                                    <p:anim calcmode="lin" valueType="num">
                                      <p:cBhvr>
                                        <p:cTn id="18" dur="1000" fill="hold"/>
                                        <p:tgtEl>
                                          <p:spTgt spid="17"/>
                                        </p:tgtEl>
                                        <p:attrNameLst>
                                          <p:attrName>ppt_h</p:attrName>
                                        </p:attrNameLst>
                                      </p:cBhvr>
                                      <p:tavLst>
                                        <p:tav tm="0">
                                          <p:val>
                                            <p:strVal val="#ppt_h"/>
                                          </p:val>
                                        </p:tav>
                                        <p:tav tm="100000">
                                          <p:val>
                                            <p:strVal val="#ppt_h"/>
                                          </p:val>
                                        </p:tav>
                                      </p:tavLst>
                                    </p:anim>
                                    <p:animEffect transition="in" filter="fade">
                                      <p:cBhvr>
                                        <p:cTn id="19" dur="1000"/>
                                        <p:tgtEl>
                                          <p:spTgt spid="17"/>
                                        </p:tgtEl>
                                      </p:cBhvr>
                                    </p:animEffect>
                                  </p:childTnLst>
                                </p:cTn>
                              </p:par>
                              <p:par>
                                <p:cTn id="20" presetID="55"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0.70"/>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6856" y="2379765"/>
            <a:ext cx="2687551" cy="855506"/>
          </a:xfrm>
        </p:spPr>
        <p:txBody>
          <a:bodyPr>
            <a:noAutofit/>
          </a:bodyPr>
          <a:lstStyle/>
          <a:p>
            <a:pPr marL="0" indent="0">
              <a:lnSpc>
                <a:spcPts val="2660"/>
              </a:lnSpc>
              <a:buNone/>
            </a:pPr>
            <a:r>
              <a:rPr lang="en-AU" sz="2800" dirty="0"/>
              <a:t>concentrated nutrients</a:t>
            </a:r>
          </a:p>
          <a:p>
            <a:pPr>
              <a:lnSpc>
                <a:spcPts val="2660"/>
              </a:lnSpc>
            </a:pPr>
            <a:endParaRPr lang="en-MY"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4407" y="2553566"/>
            <a:ext cx="4243593" cy="3857812"/>
          </a:xfrm>
          <a:prstGeom prst="rect">
            <a:avLst/>
          </a:prstGeom>
          <a:effectLst/>
        </p:spPr>
      </p:pic>
      <p:cxnSp>
        <p:nvCxnSpPr>
          <p:cNvPr id="9" name="Curved Connector 8">
            <a:extLst>
              <a:ext uri="{FF2B5EF4-FFF2-40B4-BE49-F238E27FC236}">
                <a16:creationId xmlns:a16="http://schemas.microsoft.com/office/drawing/2014/main" id="{6D554ED9-5D88-F748-92CC-BDAF8D449037}"/>
              </a:ext>
            </a:extLst>
          </p:cNvPr>
          <p:cNvCxnSpPr>
            <a:cxnSpLocks/>
          </p:cNvCxnSpPr>
          <p:nvPr/>
        </p:nvCxnSpPr>
        <p:spPr>
          <a:xfrm rot="16200000" flipV="1">
            <a:off x="5812842" y="1503644"/>
            <a:ext cx="1789417" cy="1774411"/>
          </a:xfrm>
          <a:prstGeom prst="curvedConnector3">
            <a:avLst>
              <a:gd name="adj1" fmla="val 50000"/>
            </a:avLst>
          </a:prstGeom>
          <a:ln w="444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7A76CF2A-83C1-814D-9A4F-459EE627DD39}"/>
              </a:ext>
            </a:extLst>
          </p:cNvPr>
          <p:cNvSpPr/>
          <p:nvPr/>
        </p:nvSpPr>
        <p:spPr>
          <a:xfrm>
            <a:off x="4444265" y="972920"/>
            <a:ext cx="2854052" cy="523220"/>
          </a:xfrm>
          <a:prstGeom prst="rect">
            <a:avLst/>
          </a:prstGeom>
        </p:spPr>
        <p:txBody>
          <a:bodyPr wrap="square">
            <a:spAutoFit/>
          </a:bodyPr>
          <a:lstStyle/>
          <a:p>
            <a:pPr lvl="0">
              <a:spcBef>
                <a:spcPct val="20000"/>
              </a:spcBef>
            </a:pPr>
            <a:r>
              <a:rPr lang="en-AU" sz="2800" dirty="0">
                <a:solidFill>
                  <a:prstClr val="black"/>
                </a:solidFill>
              </a:rPr>
              <a:t>better absorption </a:t>
            </a:r>
          </a:p>
        </p:txBody>
      </p:sp>
      <p:cxnSp>
        <p:nvCxnSpPr>
          <p:cNvPr id="17" name="Curved Connector 16">
            <a:extLst>
              <a:ext uri="{FF2B5EF4-FFF2-40B4-BE49-F238E27FC236}">
                <a16:creationId xmlns:a16="http://schemas.microsoft.com/office/drawing/2014/main" id="{224FCD95-26FE-FC44-AC84-200493AE4848}"/>
              </a:ext>
            </a:extLst>
          </p:cNvPr>
          <p:cNvCxnSpPr>
            <a:cxnSpLocks/>
          </p:cNvCxnSpPr>
          <p:nvPr/>
        </p:nvCxnSpPr>
        <p:spPr>
          <a:xfrm rot="10800000">
            <a:off x="5501023" y="3040836"/>
            <a:ext cx="1610169" cy="1441637"/>
          </a:xfrm>
          <a:prstGeom prst="curvedConnector3">
            <a:avLst/>
          </a:prstGeom>
          <a:ln w="444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068D543C-BBB3-6044-83C2-99206FF23E62}"/>
              </a:ext>
            </a:extLst>
          </p:cNvPr>
          <p:cNvSpPr/>
          <p:nvPr/>
        </p:nvSpPr>
        <p:spPr>
          <a:xfrm>
            <a:off x="8398751" y="683098"/>
            <a:ext cx="1671369" cy="813043"/>
          </a:xfrm>
          <a:prstGeom prst="rect">
            <a:avLst/>
          </a:prstGeom>
        </p:spPr>
        <p:txBody>
          <a:bodyPr wrap="square">
            <a:spAutoFit/>
          </a:bodyPr>
          <a:lstStyle/>
          <a:p>
            <a:pPr>
              <a:lnSpc>
                <a:spcPts val="2660"/>
              </a:lnSpc>
              <a:spcBef>
                <a:spcPct val="20000"/>
              </a:spcBef>
            </a:pPr>
            <a:r>
              <a:rPr lang="en-AU" sz="2800" dirty="0">
                <a:solidFill>
                  <a:prstClr val="black"/>
                </a:solidFill>
              </a:rPr>
              <a:t>easy to swallow</a:t>
            </a:r>
          </a:p>
        </p:txBody>
      </p:sp>
      <p:cxnSp>
        <p:nvCxnSpPr>
          <p:cNvPr id="20" name="Curved Connector 19">
            <a:extLst>
              <a:ext uri="{FF2B5EF4-FFF2-40B4-BE49-F238E27FC236}">
                <a16:creationId xmlns:a16="http://schemas.microsoft.com/office/drawing/2014/main" id="{69E518FC-C317-F44B-B0CF-D51F2A83D445}"/>
              </a:ext>
            </a:extLst>
          </p:cNvPr>
          <p:cNvCxnSpPr/>
          <p:nvPr/>
        </p:nvCxnSpPr>
        <p:spPr>
          <a:xfrm rot="5400000" flipH="1" flipV="1">
            <a:off x="7901775" y="1525929"/>
            <a:ext cx="1083901" cy="975511"/>
          </a:xfrm>
          <a:prstGeom prst="curvedConnector3">
            <a:avLst/>
          </a:prstGeom>
          <a:ln w="444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2258882" y="3089121"/>
            <a:ext cx="4660049" cy="1369526"/>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5860"/>
              </a:lnSpc>
            </a:pPr>
            <a:endParaRPr lang="en-US" sz="3600" dirty="0">
              <a:solidFill>
                <a:srgbClr val="FF0000"/>
              </a:solidFill>
              <a:latin typeface="Calibri"/>
              <a:cs typeface="Calibri"/>
            </a:endParaRPr>
          </a:p>
          <a:p>
            <a:pPr algn="l">
              <a:lnSpc>
                <a:spcPts val="5860"/>
              </a:lnSpc>
            </a:pPr>
            <a:r>
              <a:rPr lang="en-US" sz="6600" dirty="0">
                <a:solidFill>
                  <a:srgbClr val="FF0000"/>
                </a:solidFill>
                <a:latin typeface="Calibri"/>
                <a:cs typeface="Calibri"/>
              </a:rPr>
              <a:t>Isotonic </a:t>
            </a:r>
          </a:p>
          <a:p>
            <a:pPr algn="l">
              <a:lnSpc>
                <a:spcPts val="5860"/>
              </a:lnSpc>
            </a:pPr>
            <a:r>
              <a:rPr lang="en-US" sz="6600" dirty="0">
                <a:solidFill>
                  <a:srgbClr val="FF0000"/>
                </a:solidFill>
                <a:latin typeface="Calibri"/>
                <a:cs typeface="Calibri"/>
              </a:rPr>
              <a:t>  liquid is </a:t>
            </a:r>
            <a:r>
              <a:rPr lang="is-IS" sz="6600" dirty="0">
                <a:solidFill>
                  <a:srgbClr val="FF0000"/>
                </a:solidFill>
                <a:latin typeface="Calibri"/>
                <a:cs typeface="Calibri"/>
              </a:rPr>
              <a:t>…</a:t>
            </a:r>
            <a:endParaRPr lang="en-US" sz="6600" dirty="0">
              <a:solidFill>
                <a:srgbClr val="FF0000"/>
              </a:solidFill>
              <a:latin typeface="Calibri"/>
              <a:cs typeface="Calibri"/>
            </a:endParaRPr>
          </a:p>
        </p:txBody>
      </p:sp>
      <p:pic>
        <p:nvPicPr>
          <p:cNvPr id="16" name="Picture 15" descr="shop.com-logo.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3614" y="6423409"/>
            <a:ext cx="1301988" cy="311307"/>
          </a:xfrm>
          <a:prstGeom prst="rect">
            <a:avLst/>
          </a:prstGeom>
        </p:spPr>
      </p:pic>
      <p:sp>
        <p:nvSpPr>
          <p:cNvPr id="19" name="TextBox 18"/>
          <p:cNvSpPr txBox="1"/>
          <p:nvPr/>
        </p:nvSpPr>
        <p:spPr>
          <a:xfrm>
            <a:off x="8849684" y="6371594"/>
            <a:ext cx="2033930" cy="307777"/>
          </a:xfrm>
          <a:prstGeom prst="rect">
            <a:avLst/>
          </a:prstGeom>
          <a:noFill/>
        </p:spPr>
        <p:txBody>
          <a:bodyPr wrap="square" rtlCol="0">
            <a:spAutoFit/>
          </a:bodyPr>
          <a:lstStyle/>
          <a:p>
            <a:pPr algn="r"/>
            <a:r>
              <a:rPr lang="en-US" sz="700" spc="280" dirty="0">
                <a:latin typeface="Calibri"/>
                <a:cs typeface="Calibri"/>
              </a:rPr>
              <a:t>COPYRIGHT2018 MASG. ALL RIGHTS RESERVED. </a:t>
            </a:r>
            <a:endParaRPr lang="en-SG" sz="700" spc="280" dirty="0">
              <a:latin typeface="Calibri"/>
              <a:cs typeface="Calibri"/>
            </a:endParaRPr>
          </a:p>
        </p:txBody>
      </p:sp>
    </p:spTree>
    <p:extLst>
      <p:ext uri="{BB962C8B-B14F-4D97-AF65-F5344CB8AC3E}">
        <p14:creationId xmlns:p14="http://schemas.microsoft.com/office/powerpoint/2010/main" val="148357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5"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0.70"/>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strVal val="#ppt_w*0.70"/>
                                          </p:val>
                                        </p:tav>
                                        <p:tav tm="100000">
                                          <p:val>
                                            <p:strVal val="#ppt_w"/>
                                          </p:val>
                                        </p:tav>
                                      </p:tavLst>
                                    </p:anim>
                                    <p:anim calcmode="lin" valueType="num">
                                      <p:cBhvr>
                                        <p:cTn id="23" dur="1000" fill="hold"/>
                                        <p:tgtEl>
                                          <p:spTgt spid="15"/>
                                        </p:tgtEl>
                                        <p:attrNameLst>
                                          <p:attrName>ppt_h</p:attrName>
                                        </p:attrNameLst>
                                      </p:cBhvr>
                                      <p:tavLst>
                                        <p:tav tm="0">
                                          <p:val>
                                            <p:strVal val="#ppt_h"/>
                                          </p:val>
                                        </p:tav>
                                        <p:tav tm="100000">
                                          <p:val>
                                            <p:strVal val="#ppt_h"/>
                                          </p:val>
                                        </p:tav>
                                      </p:tavLst>
                                    </p:anim>
                                    <p:animEffect transition="in" filter="fade">
                                      <p:cBhvr>
                                        <p:cTn id="24" dur="1000"/>
                                        <p:tgtEl>
                                          <p:spTgt spid="15"/>
                                        </p:tgtEl>
                                      </p:cBhvr>
                                    </p:animEffect>
                                  </p:childTnLst>
                                </p:cTn>
                              </p:par>
                              <p:par>
                                <p:cTn id="25" presetID="55"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0.70"/>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strVal val="#ppt_w*0.70"/>
                                          </p:val>
                                        </p:tav>
                                        <p:tav tm="100000">
                                          <p:val>
                                            <p:strVal val="#ppt_w"/>
                                          </p:val>
                                        </p:tav>
                                      </p:tavLst>
                                    </p:anim>
                                    <p:anim calcmode="lin" valueType="num">
                                      <p:cBhvr>
                                        <p:cTn id="33" dur="1000" fill="hold"/>
                                        <p:tgtEl>
                                          <p:spTgt spid="18"/>
                                        </p:tgtEl>
                                        <p:attrNameLst>
                                          <p:attrName>ppt_h</p:attrName>
                                        </p:attrNameLst>
                                      </p:cBhvr>
                                      <p:tavLst>
                                        <p:tav tm="0">
                                          <p:val>
                                            <p:strVal val="#ppt_h"/>
                                          </p:val>
                                        </p:tav>
                                        <p:tav tm="100000">
                                          <p:val>
                                            <p:strVal val="#ppt_h"/>
                                          </p:val>
                                        </p:tav>
                                      </p:tavLst>
                                    </p:anim>
                                    <p:animEffect transition="in" filter="fade">
                                      <p:cBhvr>
                                        <p:cTn id="34" dur="1000"/>
                                        <p:tgtEl>
                                          <p:spTgt spid="18"/>
                                        </p:tgtEl>
                                      </p:cBhvr>
                                    </p:animEffect>
                                  </p:childTnLst>
                                </p:cTn>
                              </p:par>
                              <p:par>
                                <p:cTn id="35" presetID="55"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strVal val="#ppt_w*0.70"/>
                                          </p:val>
                                        </p:tav>
                                        <p:tav tm="100000">
                                          <p:val>
                                            <p:strVal val="#ppt_w"/>
                                          </p:val>
                                        </p:tav>
                                      </p:tavLst>
                                    </p:anim>
                                    <p:anim calcmode="lin" valueType="num">
                                      <p:cBhvr>
                                        <p:cTn id="38" dur="1000" fill="hold"/>
                                        <p:tgtEl>
                                          <p:spTgt spid="20"/>
                                        </p:tgtEl>
                                        <p:attrNameLst>
                                          <p:attrName>ppt_h</p:attrName>
                                        </p:attrNameLst>
                                      </p:cBhvr>
                                      <p:tavLst>
                                        <p:tav tm="0">
                                          <p:val>
                                            <p:strVal val="#ppt_h"/>
                                          </p:val>
                                        </p:tav>
                                        <p:tav tm="100000">
                                          <p:val>
                                            <p:strVal val="#ppt_h"/>
                                          </p:val>
                                        </p:tav>
                                      </p:tavLst>
                                    </p:anim>
                                    <p:animEffect transition="in" filter="fade">
                                      <p:cBhvr>
                                        <p:cTn id="39" dur="1000"/>
                                        <p:tgtEl>
                                          <p:spTgt spid="20"/>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strVal val="#ppt_w*0.70"/>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animEffect transition="in" filter="fade">
                                      <p:cBhvr>
                                        <p:cTn id="4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p:bldP spid="18"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942E36-D7B0-7743-9BEB-895FC3B95733}"/>
              </a:ext>
            </a:extLst>
          </p:cNvPr>
          <p:cNvSpPr/>
          <p:nvPr/>
        </p:nvSpPr>
        <p:spPr>
          <a:xfrm>
            <a:off x="1524000" y="1"/>
            <a:ext cx="9144000" cy="6857999"/>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44" name="文字方塊 5"/>
          <p:cNvSpPr txBox="1">
            <a:spLocks noChangeArrowheads="1"/>
          </p:cNvSpPr>
          <p:nvPr/>
        </p:nvSpPr>
        <p:spPr bwMode="auto">
          <a:xfrm>
            <a:off x="1524000" y="5117073"/>
            <a:ext cx="9144000" cy="1569660"/>
          </a:xfrm>
          <a:prstGeom prst="rect">
            <a:avLst/>
          </a:prstGeom>
          <a:noFill/>
          <a:ln w="9525">
            <a:noFill/>
            <a:miter lim="800000"/>
            <a:headEnd/>
            <a:tailEnd/>
          </a:ln>
        </p:spPr>
        <p:txBody>
          <a:bodyPr wrap="square">
            <a:spAutoFit/>
          </a:bodyPr>
          <a:lstStyle/>
          <a:p>
            <a:pPr algn="ctr">
              <a:tabLst>
                <a:tab pos="274320" algn="l"/>
              </a:tabLst>
            </a:pPr>
            <a:r>
              <a:rPr lang="en-US" altLang="zh-TW" sz="2400" dirty="0">
                <a:solidFill>
                  <a:schemeClr val="bg1"/>
                </a:solidFill>
              </a:rPr>
              <a:t>Most commercial tablet and capsule supplements</a:t>
            </a:r>
          </a:p>
          <a:p>
            <a:pPr algn="ctr">
              <a:tabLst>
                <a:tab pos="274320" algn="l"/>
              </a:tabLst>
            </a:pPr>
            <a:r>
              <a:rPr lang="en-US" altLang="zh-TW" sz="2400" dirty="0">
                <a:solidFill>
                  <a:schemeClr val="bg1"/>
                </a:solidFill>
              </a:rPr>
              <a:t>have poor absorption rates.  </a:t>
            </a:r>
          </a:p>
          <a:p>
            <a:pPr algn="ctr">
              <a:tabLst>
                <a:tab pos="274320" algn="l"/>
              </a:tabLst>
            </a:pPr>
            <a:r>
              <a:rPr lang="en-US" altLang="zh-TW" sz="2400" dirty="0">
                <a:solidFill>
                  <a:schemeClr val="bg1"/>
                </a:solidFill>
              </a:rPr>
              <a:t>These pills are exposed to </a:t>
            </a:r>
            <a:r>
              <a:rPr lang="en-US" altLang="zh-TW" sz="2400" b="1" dirty="0">
                <a:solidFill>
                  <a:srgbClr val="FF0000"/>
                </a:solidFill>
              </a:rPr>
              <a:t>stomach acids </a:t>
            </a:r>
            <a:r>
              <a:rPr lang="en-US" altLang="zh-TW" sz="2400" dirty="0">
                <a:solidFill>
                  <a:schemeClr val="bg1"/>
                </a:solidFill>
              </a:rPr>
              <a:t>and</a:t>
            </a:r>
            <a:r>
              <a:rPr lang="en-US" altLang="zh-TW" sz="2400" dirty="0"/>
              <a:t> </a:t>
            </a:r>
            <a:r>
              <a:rPr lang="en-US" altLang="zh-TW" sz="2400" b="1" dirty="0">
                <a:solidFill>
                  <a:srgbClr val="FF0000"/>
                </a:solidFill>
              </a:rPr>
              <a:t>enzymes</a:t>
            </a:r>
            <a:r>
              <a:rPr lang="en-US" altLang="zh-TW" sz="2400" dirty="0"/>
              <a:t> </a:t>
            </a:r>
            <a:br>
              <a:rPr lang="en-US" altLang="zh-TW" sz="2400" dirty="0"/>
            </a:br>
            <a:r>
              <a:rPr lang="en-US" altLang="zh-TW" sz="2400" dirty="0">
                <a:solidFill>
                  <a:schemeClr val="bg1"/>
                </a:solidFill>
              </a:rPr>
              <a:t>before they reach the intestines. </a:t>
            </a:r>
            <a:endParaRPr lang="zh-TW" altLang="en-US" sz="24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94" y="-1"/>
            <a:ext cx="9192306" cy="4951625"/>
          </a:xfrm>
          <a:prstGeom prst="rect">
            <a:avLst/>
          </a:prstGeom>
          <a:effectLst/>
        </p:spPr>
      </p:pic>
      <p:sp>
        <p:nvSpPr>
          <p:cNvPr id="5" name="Title 1">
            <a:extLst>
              <a:ext uri="{FF2B5EF4-FFF2-40B4-BE49-F238E27FC236}">
                <a16:creationId xmlns:a16="http://schemas.microsoft.com/office/drawing/2014/main" id="{2714FCB1-6138-C947-B6E0-95EB8086EBD1}"/>
              </a:ext>
            </a:extLst>
          </p:cNvPr>
          <p:cNvSpPr txBox="1">
            <a:spLocks/>
          </p:cNvSpPr>
          <p:nvPr/>
        </p:nvSpPr>
        <p:spPr>
          <a:xfrm>
            <a:off x="2253398" y="394661"/>
            <a:ext cx="6541524" cy="8828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zh-TW" sz="7200" b="1" dirty="0">
                <a:latin typeface="Calibri" pitchFamily="34" charset="0"/>
                <a:ea typeface="華康儷中黑" pitchFamily="49" charset="-120"/>
              </a:rPr>
              <a:t>Isotonic </a:t>
            </a:r>
            <a:r>
              <a:rPr lang="en-US" altLang="zh-TW" sz="7200" b="1" dirty="0">
                <a:solidFill>
                  <a:srgbClr val="FF0000"/>
                </a:solidFill>
                <a:latin typeface="Calibri" pitchFamily="34" charset="0"/>
                <a:ea typeface="華康儷中黑" pitchFamily="49" charset="-120"/>
              </a:rPr>
              <a:t>VS</a:t>
            </a:r>
            <a:endParaRPr lang="en-MY" b="1" dirty="0">
              <a:solidFill>
                <a:srgbClr val="FF0000"/>
              </a:solidFill>
            </a:endParaRPr>
          </a:p>
        </p:txBody>
      </p:sp>
      <p:sp>
        <p:nvSpPr>
          <p:cNvPr id="9" name="Title 1">
            <a:extLst>
              <a:ext uri="{FF2B5EF4-FFF2-40B4-BE49-F238E27FC236}">
                <a16:creationId xmlns:a16="http://schemas.microsoft.com/office/drawing/2014/main" id="{64D9F909-3CDB-074A-A64D-3183D71034FC}"/>
              </a:ext>
            </a:extLst>
          </p:cNvPr>
          <p:cNvSpPr txBox="1">
            <a:spLocks/>
          </p:cNvSpPr>
          <p:nvPr/>
        </p:nvSpPr>
        <p:spPr>
          <a:xfrm>
            <a:off x="6596210" y="533124"/>
            <a:ext cx="3958182" cy="148872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4460"/>
              </a:lnSpc>
            </a:pPr>
            <a:r>
              <a:rPr lang="en-US" altLang="zh-TW" sz="4800" b="1" dirty="0">
                <a:latin typeface="Calibri" pitchFamily="34" charset="0"/>
                <a:ea typeface="華康儷中黑" pitchFamily="49" charset="-120"/>
              </a:rPr>
              <a:t>capsules </a:t>
            </a:r>
          </a:p>
          <a:p>
            <a:pPr algn="l">
              <a:lnSpc>
                <a:spcPts val="4460"/>
              </a:lnSpc>
            </a:pPr>
            <a:r>
              <a:rPr lang="en-US" altLang="zh-TW" sz="4800" b="1" dirty="0">
                <a:latin typeface="Calibri" pitchFamily="34" charset="0"/>
                <a:ea typeface="華康儷中黑" pitchFamily="49" charset="-120"/>
              </a:rPr>
              <a:t>     &amp; tablets</a:t>
            </a:r>
            <a:endParaRPr lang="en-MY" sz="2800" b="1" dirty="0"/>
          </a:p>
        </p:txBody>
      </p:sp>
    </p:spTree>
    <p:extLst>
      <p:ext uri="{BB962C8B-B14F-4D97-AF65-F5344CB8AC3E}">
        <p14:creationId xmlns:p14="http://schemas.microsoft.com/office/powerpoint/2010/main" val="230027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0.70"/>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0244"/>
                                        </p:tgtEl>
                                        <p:attrNameLst>
                                          <p:attrName>style.visibility</p:attrName>
                                        </p:attrNameLst>
                                      </p:cBhvr>
                                      <p:to>
                                        <p:strVal val="visible"/>
                                      </p:to>
                                    </p:set>
                                    <p:anim calcmode="lin" valueType="num">
                                      <p:cBhvr>
                                        <p:cTn id="22" dur="1000" fill="hold"/>
                                        <p:tgtEl>
                                          <p:spTgt spid="10244"/>
                                        </p:tgtEl>
                                        <p:attrNameLst>
                                          <p:attrName>ppt_w</p:attrName>
                                        </p:attrNameLst>
                                      </p:cBhvr>
                                      <p:tavLst>
                                        <p:tav tm="0">
                                          <p:val>
                                            <p:strVal val="#ppt_w*0.70"/>
                                          </p:val>
                                        </p:tav>
                                        <p:tav tm="100000">
                                          <p:val>
                                            <p:strVal val="#ppt_w"/>
                                          </p:val>
                                        </p:tav>
                                      </p:tavLst>
                                    </p:anim>
                                    <p:anim calcmode="lin" valueType="num">
                                      <p:cBhvr>
                                        <p:cTn id="23" dur="1000" fill="hold"/>
                                        <p:tgtEl>
                                          <p:spTgt spid="10244"/>
                                        </p:tgtEl>
                                        <p:attrNameLst>
                                          <p:attrName>ppt_h</p:attrName>
                                        </p:attrNameLst>
                                      </p:cBhvr>
                                      <p:tavLst>
                                        <p:tav tm="0">
                                          <p:val>
                                            <p:strVal val="#ppt_h"/>
                                          </p:val>
                                        </p:tav>
                                        <p:tav tm="100000">
                                          <p:val>
                                            <p:strVal val="#ppt_h"/>
                                          </p:val>
                                        </p:tav>
                                      </p:tavLst>
                                    </p:anim>
                                    <p:animEffect transition="in" filter="fade">
                                      <p:cBhvr>
                                        <p:cTn id="24" dur="1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5"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12" descr="860_main_ISEF_pill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0" y="0"/>
            <a:ext cx="9144000" cy="5216206"/>
          </a:xfrm>
          <a:prstGeom prst="rect">
            <a:avLst/>
          </a:prstGeom>
          <a:ln>
            <a:noFill/>
          </a:ln>
        </p:spPr>
      </p:pic>
      <p:sp>
        <p:nvSpPr>
          <p:cNvPr id="16" name="Title 1"/>
          <p:cNvSpPr txBox="1">
            <a:spLocks/>
          </p:cNvSpPr>
          <p:nvPr/>
        </p:nvSpPr>
        <p:spPr>
          <a:xfrm>
            <a:off x="2036764" y="5323513"/>
            <a:ext cx="8496301" cy="145974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nSpc>
                <a:spcPts val="2620"/>
              </a:lnSpc>
            </a:pPr>
            <a:r>
              <a:rPr lang="en-US" sz="5400" spc="0" dirty="0">
                <a:solidFill>
                  <a:schemeClr val="bg1"/>
                </a:solidFill>
                <a:effectLst>
                  <a:outerShdw blurRad="50800" dist="38100" dir="2700000" algn="tl" rotWithShape="0">
                    <a:srgbClr val="000000">
                      <a:alpha val="43000"/>
                    </a:srgbClr>
                  </a:outerShdw>
                </a:effectLst>
                <a:latin typeface="Calibri"/>
                <a:cs typeface="Calibri"/>
              </a:rPr>
              <a:t>Disadvantages of pill delivery</a:t>
            </a:r>
            <a:endParaRPr lang="en-SG" sz="5400" spc="0" dirty="0">
              <a:solidFill>
                <a:schemeClr val="bg1"/>
              </a:solidFill>
              <a:effectLst>
                <a:outerShdw blurRad="50800" dist="38100" dir="2700000" algn="tl" rotWithShape="0">
                  <a:srgbClr val="000000">
                    <a:alpha val="43000"/>
                  </a:srgbClr>
                </a:outerShdw>
              </a:effectLst>
              <a:latin typeface="Calibri"/>
              <a:cs typeface="Calibri"/>
            </a:endParaRPr>
          </a:p>
        </p:txBody>
      </p:sp>
      <p:sp>
        <p:nvSpPr>
          <p:cNvPr id="17" name="Subtitle 2"/>
          <p:cNvSpPr>
            <a:spLocks noGrp="1"/>
          </p:cNvSpPr>
          <p:nvPr>
            <p:ph type="subTitle" idx="1"/>
          </p:nvPr>
        </p:nvSpPr>
        <p:spPr>
          <a:xfrm>
            <a:off x="2036763" y="384503"/>
            <a:ext cx="3763962" cy="4965700"/>
          </a:xfrm>
        </p:spPr>
        <p:txBody>
          <a:bodyPr>
            <a:noAutofit/>
          </a:bodyPr>
          <a:lstStyle/>
          <a:p>
            <a:pPr algn="l">
              <a:lnSpc>
                <a:spcPts val="2620"/>
              </a:lnSpc>
              <a:defRPr/>
            </a:pPr>
            <a:r>
              <a:rPr lang="en-US" sz="2600" b="1" dirty="0">
                <a:solidFill>
                  <a:schemeClr val="tx1"/>
                </a:solidFill>
              </a:rPr>
              <a:t>Pill may not completely dissolve </a:t>
            </a:r>
            <a:r>
              <a:rPr lang="en-US" sz="2600" dirty="0">
                <a:solidFill>
                  <a:schemeClr val="bg1"/>
                </a:solidFill>
                <a:effectLst>
                  <a:outerShdw blurRad="50800" dist="38100" dir="2700000" algn="tl" rotWithShape="0">
                    <a:srgbClr val="000000">
                      <a:alpha val="43000"/>
                    </a:srgbClr>
                  </a:outerShdw>
                </a:effectLst>
              </a:rPr>
              <a:t>before moving into intestinal tract.</a:t>
            </a:r>
          </a:p>
          <a:p>
            <a:pPr algn="l">
              <a:lnSpc>
                <a:spcPts val="2620"/>
              </a:lnSpc>
              <a:defRPr/>
            </a:pPr>
            <a:endParaRPr lang="en-US" sz="2600" dirty="0">
              <a:solidFill>
                <a:schemeClr val="bg1"/>
              </a:solidFill>
            </a:endParaRPr>
          </a:p>
          <a:p>
            <a:pPr algn="l">
              <a:lnSpc>
                <a:spcPts val="2620"/>
              </a:lnSpc>
              <a:defRPr/>
            </a:pPr>
            <a:r>
              <a:rPr lang="en-US" sz="2600" b="1" dirty="0">
                <a:solidFill>
                  <a:schemeClr val="tx1"/>
                </a:solidFill>
              </a:rPr>
              <a:t>Pill may get caught </a:t>
            </a:r>
            <a:r>
              <a:rPr lang="en-US" sz="2600" dirty="0">
                <a:solidFill>
                  <a:schemeClr val="bg1"/>
                </a:solidFill>
                <a:effectLst>
                  <a:outerShdw blurRad="50800" dist="38100" dir="2700000" algn="tl" rotWithShape="0">
                    <a:srgbClr val="000000">
                      <a:alpha val="43000"/>
                    </a:srgbClr>
                  </a:outerShdw>
                </a:effectLst>
              </a:rPr>
              <a:t>in   the folds of the stomach.</a:t>
            </a:r>
          </a:p>
          <a:p>
            <a:pPr algn="l">
              <a:lnSpc>
                <a:spcPts val="2620"/>
              </a:lnSpc>
              <a:defRPr/>
            </a:pPr>
            <a:endParaRPr lang="en-US" sz="2600" dirty="0">
              <a:solidFill>
                <a:schemeClr val="bg1"/>
              </a:solidFill>
              <a:effectLst>
                <a:outerShdw blurRad="50800" dist="38100" dir="2700000" algn="tl" rotWithShape="0">
                  <a:srgbClr val="000000">
                    <a:alpha val="43000"/>
                  </a:srgbClr>
                </a:outerShdw>
              </a:effectLst>
            </a:endParaRPr>
          </a:p>
          <a:p>
            <a:pPr algn="l">
              <a:lnSpc>
                <a:spcPts val="2620"/>
              </a:lnSpc>
              <a:defRPr/>
            </a:pPr>
            <a:r>
              <a:rPr lang="en-US" sz="2600" dirty="0">
                <a:solidFill>
                  <a:schemeClr val="bg1"/>
                </a:solidFill>
                <a:effectLst>
                  <a:outerShdw blurRad="50800" dist="38100" dir="2700000" algn="tl" rotWithShape="0">
                    <a:srgbClr val="000000">
                      <a:alpha val="43000"/>
                    </a:srgbClr>
                  </a:outerShdw>
                </a:effectLst>
              </a:rPr>
              <a:t>Pill dissolves but the water taken with it makes the stomach </a:t>
            </a:r>
            <a:r>
              <a:rPr lang="en-US" sz="2600" b="1" dirty="0">
                <a:solidFill>
                  <a:schemeClr val="tx1"/>
                </a:solidFill>
              </a:rPr>
              <a:t>dump </a:t>
            </a:r>
            <a:r>
              <a:rPr lang="en-US" sz="2600" dirty="0">
                <a:solidFill>
                  <a:schemeClr val="bg1"/>
                </a:solidFill>
                <a:effectLst>
                  <a:outerShdw blurRad="50800" dist="38100" dir="2700000" algn="tl" rotWithShape="0">
                    <a:srgbClr val="000000">
                      <a:alpha val="43000"/>
                    </a:srgbClr>
                  </a:outerShdw>
                </a:effectLst>
              </a:rPr>
              <a:t>contents and absorption sites become</a:t>
            </a:r>
            <a:r>
              <a:rPr lang="en-US" sz="2600" dirty="0">
                <a:solidFill>
                  <a:schemeClr val="tx2"/>
                </a:solidFill>
                <a:effectLst>
                  <a:outerShdw blurRad="50800" dist="38100" dir="2700000" algn="tl" rotWithShape="0">
                    <a:srgbClr val="000000">
                      <a:alpha val="43000"/>
                    </a:srgbClr>
                  </a:outerShdw>
                </a:effectLst>
              </a:rPr>
              <a:t> </a:t>
            </a:r>
            <a:r>
              <a:rPr lang="en-US" sz="2600" b="1" dirty="0">
                <a:solidFill>
                  <a:schemeClr val="tx1"/>
                </a:solidFill>
              </a:rPr>
              <a:t>saturated</a:t>
            </a:r>
            <a:r>
              <a:rPr lang="en-US" sz="2600" dirty="0">
                <a:solidFill>
                  <a:schemeClr val="tx1"/>
                </a:solidFill>
                <a:effectLst>
                  <a:outerShdw blurRad="50800" dist="38100" dir="2700000" algn="tl" rotWithShape="0">
                    <a:srgbClr val="000000">
                      <a:alpha val="43000"/>
                    </a:srgbClr>
                  </a:outerShdw>
                </a:effectLst>
              </a:rPr>
              <a:t>.</a:t>
            </a:r>
            <a:endParaRPr lang="en-US" sz="2600" dirty="0">
              <a:solidFill>
                <a:schemeClr val="tx1"/>
              </a:solidFill>
            </a:endParaRPr>
          </a:p>
          <a:p>
            <a:pPr algn="l">
              <a:lnSpc>
                <a:spcPts val="2620"/>
              </a:lnSpc>
              <a:defRPr/>
            </a:pPr>
            <a:endParaRPr lang="en-US" sz="2600" dirty="0"/>
          </a:p>
        </p:txBody>
      </p:sp>
      <p:sp>
        <p:nvSpPr>
          <p:cNvPr id="5" name="Text Box 4"/>
          <p:cNvSpPr txBox="1">
            <a:spLocks noChangeArrowheads="1"/>
          </p:cNvSpPr>
          <p:nvPr/>
        </p:nvSpPr>
        <p:spPr bwMode="auto">
          <a:xfrm>
            <a:off x="1" y="6476988"/>
            <a:ext cx="1219200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auto">
              <a:spcBef>
                <a:spcPct val="50000"/>
              </a:spcBef>
              <a:spcAft>
                <a:spcPts val="0"/>
              </a:spcAft>
              <a:defRPr/>
            </a:pPr>
            <a:r>
              <a:rPr lang="en-US" sz="1200" kern="0" dirty="0">
                <a:solidFill>
                  <a:schemeClr val="bg1"/>
                </a:solidFill>
                <a:latin typeface="Arial" panose="020B0604020202020204" pitchFamily="34" charset="0"/>
                <a:cs typeface="Arial" panose="020B0604020202020204" pitchFamily="34" charset="0"/>
              </a:rPr>
              <a:t>D.Y. Graham et al What Happens to Tablets and Capsules in the Stomach…J. Pharm. Sci.  1990, Vol. 79, No. 5 pp 420 - 424</a:t>
            </a:r>
          </a:p>
        </p:txBody>
      </p:sp>
    </p:spTree>
    <p:extLst>
      <p:ext uri="{BB962C8B-B14F-4D97-AF65-F5344CB8AC3E}">
        <p14:creationId xmlns:p14="http://schemas.microsoft.com/office/powerpoint/2010/main" val="149399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1000"/>
                                        <p:tgtEl>
                                          <p:spTgt spid="17">
                                            <p:txEl>
                                              <p:pRg st="0" end="0"/>
                                            </p:txEl>
                                          </p:spTgt>
                                        </p:tgtEl>
                                      </p:cBhvr>
                                    </p:animEffect>
                                    <p:anim calcmode="lin" valueType="num">
                                      <p:cBhvr>
                                        <p:cTn id="16"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Effect transition="in" filter="fade">
                                      <p:cBhvr>
                                        <p:cTn id="22" dur="1000"/>
                                        <p:tgtEl>
                                          <p:spTgt spid="17">
                                            <p:txEl>
                                              <p:pRg st="2" end="2"/>
                                            </p:txEl>
                                          </p:spTgt>
                                        </p:tgtEl>
                                      </p:cBhvr>
                                    </p:animEffect>
                                    <p:anim calcmode="lin" valueType="num">
                                      <p:cBhvr>
                                        <p:cTn id="23"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animEffect transition="in" filter="fade">
                                      <p:cBhvr>
                                        <p:cTn id="29" dur="1000"/>
                                        <p:tgtEl>
                                          <p:spTgt spid="17">
                                            <p:txEl>
                                              <p:pRg st="4" end="4"/>
                                            </p:txEl>
                                          </p:spTgt>
                                        </p:tgtEl>
                                      </p:cBhvr>
                                    </p:animEffect>
                                    <p:anim calcmode="lin" valueType="num">
                                      <p:cBhvr>
                                        <p:cTn id="3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2" presetClass="entr" presetSubtype="1"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485</TotalTime>
  <Words>1546</Words>
  <Application>Microsoft Office PowerPoint</Application>
  <PresentationFormat>Widescreen</PresentationFormat>
  <Paragraphs>215</Paragraphs>
  <Slides>18</Slides>
  <Notes>16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Avenir Black</vt:lpstr>
      <vt:lpstr>Gill Sans</vt:lpstr>
      <vt:lpstr>Heiti SC Light</vt:lpstr>
      <vt:lpstr>微軟正黑體</vt:lpstr>
      <vt:lpstr>PMingLiU</vt:lpstr>
      <vt:lpstr>PMingLiU</vt:lpstr>
      <vt:lpstr>華康儷中黑</vt:lpstr>
      <vt:lpstr>Arial</vt:lpstr>
      <vt:lpstr>Calibri</vt:lpstr>
      <vt:lpstr>Gill Sans MT</vt:lpstr>
      <vt:lpstr>Tahoma</vt:lpstr>
      <vt:lpstr>Times New Roman</vt:lpstr>
      <vt:lpstr>Wingdings</vt:lpstr>
      <vt:lpstr>Office Theme</vt:lpstr>
      <vt:lpstr>PowerPoint Presentation</vt:lpstr>
      <vt:lpstr>PowerPoint Presentation</vt:lpstr>
      <vt:lpstr>PowerPoint Presentation</vt:lpstr>
      <vt:lpstr>PowerPoint Presentation</vt:lpstr>
      <vt:lpstr>The Science of Isotonix  </vt:lpstr>
      <vt:lpstr>The Science of Isotonix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to consider when choosing nutritional supplementation?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Jermaine Khoo</cp:lastModifiedBy>
  <cp:revision>71</cp:revision>
  <dcterms:created xsi:type="dcterms:W3CDTF">2018-03-30T06:36:46Z</dcterms:created>
  <dcterms:modified xsi:type="dcterms:W3CDTF">2018-05-17T10:05:31Z</dcterms:modified>
</cp:coreProperties>
</file>